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7" r:id="rId2"/>
    <p:sldId id="288" r:id="rId3"/>
    <p:sldId id="260" r:id="rId4"/>
    <p:sldId id="257" r:id="rId5"/>
    <p:sldId id="270" r:id="rId6"/>
    <p:sldId id="269" r:id="rId7"/>
    <p:sldId id="259" r:id="rId8"/>
    <p:sldId id="289" r:id="rId9"/>
    <p:sldId id="290" r:id="rId10"/>
    <p:sldId id="271" r:id="rId11"/>
    <p:sldId id="272" r:id="rId12"/>
    <p:sldId id="273" r:id="rId13"/>
    <p:sldId id="283" r:id="rId14"/>
    <p:sldId id="284" r:id="rId15"/>
    <p:sldId id="285"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A53C4-01DC-4699-AB60-250C4EDF7AB8}"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ru-RU"/>
        </a:p>
      </dgm:t>
    </dgm:pt>
    <dgm:pt modelId="{FE254E1C-E8BA-40B3-AFB0-5D3E9E120C0C}">
      <dgm:prSet phldrT="[Текст]"/>
      <dgm:spPr/>
      <dgm:t>
        <a:bodyPr/>
        <a:lstStyle/>
        <a:p>
          <a:r>
            <a:rPr lang="ru-RU" b="1" i="0" dirty="0" smtClean="0">
              <a:solidFill>
                <a:schemeClr val="tx1"/>
              </a:solidFill>
              <a:latin typeface="Times New Roman" panose="02020603050405020304" pitchFamily="18" charset="0"/>
              <a:cs typeface="Times New Roman" panose="02020603050405020304" pitchFamily="18" charset="0"/>
            </a:rPr>
            <a:t>ЦИТОХИМИЯЛЫҚ ӘДІС</a:t>
          </a:r>
          <a:endParaRPr lang="ru-RU" b="1" dirty="0">
            <a:solidFill>
              <a:schemeClr val="tx1"/>
            </a:solidFill>
            <a:latin typeface="Times New Roman" panose="02020603050405020304" pitchFamily="18" charset="0"/>
            <a:cs typeface="Times New Roman" panose="02020603050405020304" pitchFamily="18" charset="0"/>
          </a:endParaRPr>
        </a:p>
      </dgm:t>
    </dgm:pt>
    <dgm:pt modelId="{998FCFC1-9B75-4484-A051-D1443134E8F3}" type="parTrans" cxnId="{38BD886F-5D2B-49DC-922D-2108FABB923A}">
      <dgm:prSet/>
      <dgm:spPr/>
      <dgm:t>
        <a:bodyPr/>
        <a:lstStyle/>
        <a:p>
          <a:endParaRPr lang="ru-RU"/>
        </a:p>
      </dgm:t>
    </dgm:pt>
    <dgm:pt modelId="{A89B4B2E-FFBB-4D77-BF5E-D9170B4CE147}" type="sibTrans" cxnId="{38BD886F-5D2B-49DC-922D-2108FABB923A}">
      <dgm:prSet/>
      <dgm:spPr/>
      <dgm:t>
        <a:bodyPr/>
        <a:lstStyle/>
        <a:p>
          <a:endParaRPr lang="ru-RU"/>
        </a:p>
      </dgm:t>
    </dgm:pt>
    <dgm:pt modelId="{1677676A-0968-4155-AFBE-153453314FF2}">
      <dgm:prSet phldrT="[Текст]" custT="1"/>
      <dgm:spPr>
        <a:solidFill>
          <a:schemeClr val="accent1">
            <a:lumMod val="40000"/>
            <a:lumOff val="60000"/>
          </a:schemeClr>
        </a:solidFill>
      </dgm:spPr>
      <dgm:t>
        <a:bodyPr/>
        <a:lstStyle/>
        <a:p>
          <a:pPr algn="just"/>
          <a:r>
            <a:rPr lang="kk-KZ" sz="1800" b="0" i="0" noProof="0" dirty="0" smtClean="0">
              <a:solidFill>
                <a:schemeClr val="tx1"/>
              </a:solidFill>
              <a:latin typeface="Times New Roman" panose="02020603050405020304" pitchFamily="18" charset="0"/>
              <a:cs typeface="Times New Roman" panose="02020603050405020304" pitchFamily="18" charset="0"/>
            </a:rPr>
            <a:t>Цитохимиялық әдістер түрлі заттардың клеткада орналасуын және  арнаулы кұралдар арқылы олардың санын анықтауға мүмкіндік береді. Бұл әдісте тұрлі реактивтерді қолданып, клетканың кұрамындағы заттарга сапалық химиялық реакциялар жүргізеді.  Белоктарды, нуклеин қышқылдарьн, майларды, көмірсуларды, гормондарды, витаминдерді,ферменттерді, металдарды, т.б, анықтайтын әдістер бар. </a:t>
          </a:r>
          <a:endParaRPr lang="kk-KZ" sz="1800" noProof="0" dirty="0">
            <a:solidFill>
              <a:schemeClr val="tx1"/>
            </a:solidFill>
            <a:latin typeface="Times New Roman" panose="02020603050405020304" pitchFamily="18" charset="0"/>
            <a:cs typeface="Times New Roman" panose="02020603050405020304" pitchFamily="18" charset="0"/>
          </a:endParaRPr>
        </a:p>
      </dgm:t>
    </dgm:pt>
    <dgm:pt modelId="{F702BA90-64C9-4CA4-A2B4-6D9B8C890A34}" type="parTrans" cxnId="{EE03A402-F486-4E20-A090-36ACAAE4F72E}">
      <dgm:prSet/>
      <dgm:spPr/>
      <dgm:t>
        <a:bodyPr/>
        <a:lstStyle/>
        <a:p>
          <a:endParaRPr lang="ru-RU"/>
        </a:p>
      </dgm:t>
    </dgm:pt>
    <dgm:pt modelId="{9D10994D-0245-483A-B402-B2AE10177EA0}" type="sibTrans" cxnId="{EE03A402-F486-4E20-A090-36ACAAE4F72E}">
      <dgm:prSet/>
      <dgm:spPr/>
      <dgm:t>
        <a:bodyPr/>
        <a:lstStyle/>
        <a:p>
          <a:endParaRPr lang="ru-RU"/>
        </a:p>
      </dgm:t>
    </dgm:pt>
    <dgm:pt modelId="{2C028BE3-77E6-4676-9835-57E12892355A}">
      <dgm:prSet phldrT="[Текст]" custT="1"/>
      <dgm:spPr/>
      <dgm:t>
        <a:bodyPr/>
        <a:lstStyle/>
        <a:p>
          <a:pPr algn="just"/>
          <a:r>
            <a:rPr lang="kk-KZ" sz="1800" b="0" i="0" noProof="0" dirty="0" smtClean="0">
              <a:solidFill>
                <a:schemeClr val="tx1"/>
              </a:solidFill>
              <a:latin typeface="Times New Roman" panose="02020603050405020304" pitchFamily="18" charset="0"/>
              <a:cs typeface="Times New Roman" panose="02020603050405020304" pitchFamily="18" charset="0"/>
            </a:rPr>
            <a:t>Қазіргі кезде сапалық тәсілдермен бірге ұлпалар мен клеткалардағы түрлі заттардың мөлшерін анықтайтын  сандық цито-гистохимиялық әдістер қодданылып жүр. Липидтерді зерттеген кезде бекітілген ұлпаны парафиндеуге болмайды, себебі спирттер арқылы өткізген кезде липидтер ериді. Сондықтан оны криостатта мұздатылған күйде кесу керек. Этил спиртінде сусыздандыру ұлпаның көлемін кемітеді. </a:t>
          </a:r>
          <a:endParaRPr lang="kk-KZ" sz="1800" noProof="0" dirty="0">
            <a:solidFill>
              <a:schemeClr val="tx1"/>
            </a:solidFill>
            <a:latin typeface="Times New Roman" panose="02020603050405020304" pitchFamily="18" charset="0"/>
            <a:cs typeface="Times New Roman" panose="02020603050405020304" pitchFamily="18" charset="0"/>
          </a:endParaRPr>
        </a:p>
      </dgm:t>
    </dgm:pt>
    <dgm:pt modelId="{CF494F00-F0DB-4208-986D-A6D9FB5DD13A}" type="parTrans" cxnId="{A977F121-D983-4663-90ED-5512ADE9E08D}">
      <dgm:prSet/>
      <dgm:spPr/>
      <dgm:t>
        <a:bodyPr/>
        <a:lstStyle/>
        <a:p>
          <a:endParaRPr lang="ru-RU"/>
        </a:p>
      </dgm:t>
    </dgm:pt>
    <dgm:pt modelId="{E2350104-5BC4-4358-AA44-2050FE067835}" type="sibTrans" cxnId="{A977F121-D983-4663-90ED-5512ADE9E08D}">
      <dgm:prSet/>
      <dgm:spPr/>
      <dgm:t>
        <a:bodyPr/>
        <a:lstStyle/>
        <a:p>
          <a:endParaRPr lang="ru-RU"/>
        </a:p>
      </dgm:t>
    </dgm:pt>
    <dgm:pt modelId="{32D06FED-7FA6-4DCE-93CD-87380706C7C9}">
      <dgm:prSet phldrT="[Текст]" custT="1"/>
      <dgm:spPr/>
      <dgm:t>
        <a:bodyPr/>
        <a:lstStyle/>
        <a:p>
          <a:pPr indent="457200" algn="just">
            <a:lnSpc>
              <a:spcPct val="100000"/>
            </a:lnSpc>
            <a:spcAft>
              <a:spcPts val="0"/>
            </a:spcAft>
          </a:pPr>
          <a:r>
            <a:rPr lang="kk-KZ" sz="1800" b="0" i="0" noProof="0" dirty="0" smtClean="0">
              <a:solidFill>
                <a:schemeClr val="tx1"/>
              </a:solidFill>
              <a:latin typeface="Times New Roman" panose="02020603050405020304" pitchFamily="18" charset="0"/>
              <a:cs typeface="Times New Roman" panose="02020603050405020304" pitchFamily="18" charset="0"/>
            </a:rPr>
            <a:t>Цито және гистохимиялық  әдістер   мұздатылған   кесінділерді   бояу   кезінде   жиі қолданылады,  алайда  парафинді  кесінділерде  бояуға  пайдалануга болады. Соңғы жылдары цито-гистохимиялық тәсілдерді электрондық микроскопиялық әдіспен бірге жүргізу болашагы мол жаңа бағыттың — электрондық цито-гистохимияның дамуына әкеліп соқты. </a:t>
          </a:r>
          <a:endParaRPr lang="kk-KZ" sz="1800" noProof="0" dirty="0">
            <a:solidFill>
              <a:schemeClr val="tx1"/>
            </a:solidFill>
            <a:latin typeface="Times New Roman" panose="02020603050405020304" pitchFamily="18" charset="0"/>
            <a:cs typeface="Times New Roman" panose="02020603050405020304" pitchFamily="18" charset="0"/>
          </a:endParaRPr>
        </a:p>
      </dgm:t>
    </dgm:pt>
    <dgm:pt modelId="{418ECCED-121E-4027-934C-783064C96FE0}" type="parTrans" cxnId="{B00DD278-1D9E-4657-AB27-E79F91E4F382}">
      <dgm:prSet/>
      <dgm:spPr/>
      <dgm:t>
        <a:bodyPr/>
        <a:lstStyle/>
        <a:p>
          <a:endParaRPr lang="ru-RU"/>
        </a:p>
      </dgm:t>
    </dgm:pt>
    <dgm:pt modelId="{ECCDF3F5-B0C1-4CF4-A121-BAC8D39B9A0B}" type="sibTrans" cxnId="{B00DD278-1D9E-4657-AB27-E79F91E4F382}">
      <dgm:prSet/>
      <dgm:spPr/>
      <dgm:t>
        <a:bodyPr/>
        <a:lstStyle/>
        <a:p>
          <a:endParaRPr lang="ru-RU"/>
        </a:p>
      </dgm:t>
    </dgm:pt>
    <dgm:pt modelId="{E468B599-2C49-4FB6-94D6-D2448DE19833}" type="pres">
      <dgm:prSet presAssocID="{11CA53C4-01DC-4699-AB60-250C4EDF7AB8}" presName="Name0" presStyleCnt="0">
        <dgm:presLayoutVars>
          <dgm:chPref val="1"/>
          <dgm:dir/>
          <dgm:animOne val="branch"/>
          <dgm:animLvl val="lvl"/>
          <dgm:resizeHandles/>
        </dgm:presLayoutVars>
      </dgm:prSet>
      <dgm:spPr/>
      <dgm:t>
        <a:bodyPr/>
        <a:lstStyle/>
        <a:p>
          <a:endParaRPr lang="ru-RU"/>
        </a:p>
      </dgm:t>
    </dgm:pt>
    <dgm:pt modelId="{54C22E00-C1AF-4374-AB10-98E4B964A7B2}" type="pres">
      <dgm:prSet presAssocID="{FE254E1C-E8BA-40B3-AFB0-5D3E9E120C0C}" presName="vertOne" presStyleCnt="0"/>
      <dgm:spPr/>
    </dgm:pt>
    <dgm:pt modelId="{3826C59B-E0A6-4FEC-8EF8-49752D4AC9AC}" type="pres">
      <dgm:prSet presAssocID="{FE254E1C-E8BA-40B3-AFB0-5D3E9E120C0C}" presName="txOne" presStyleLbl="node0" presStyleIdx="0" presStyleCnt="1">
        <dgm:presLayoutVars>
          <dgm:chPref val="3"/>
        </dgm:presLayoutVars>
      </dgm:prSet>
      <dgm:spPr/>
      <dgm:t>
        <a:bodyPr/>
        <a:lstStyle/>
        <a:p>
          <a:endParaRPr lang="ru-RU"/>
        </a:p>
      </dgm:t>
    </dgm:pt>
    <dgm:pt modelId="{30341A1D-D8AD-47F3-AC85-3D8B6FC78FE7}" type="pres">
      <dgm:prSet presAssocID="{FE254E1C-E8BA-40B3-AFB0-5D3E9E120C0C}" presName="parTransOne" presStyleCnt="0"/>
      <dgm:spPr/>
    </dgm:pt>
    <dgm:pt modelId="{E583B009-AF6E-4313-ADD5-7DC6F3F1D151}" type="pres">
      <dgm:prSet presAssocID="{FE254E1C-E8BA-40B3-AFB0-5D3E9E120C0C}" presName="horzOne" presStyleCnt="0"/>
      <dgm:spPr/>
    </dgm:pt>
    <dgm:pt modelId="{4175A99F-0F22-49CF-9B6F-8122EF6235D8}" type="pres">
      <dgm:prSet presAssocID="{1677676A-0968-4155-AFBE-153453314FF2}" presName="vertTwo" presStyleCnt="0"/>
      <dgm:spPr/>
    </dgm:pt>
    <dgm:pt modelId="{20DFC0BC-5FF6-41D0-93C7-F464C0782E52}" type="pres">
      <dgm:prSet presAssocID="{1677676A-0968-4155-AFBE-153453314FF2}" presName="txTwo" presStyleLbl="node2" presStyleIdx="0" presStyleCnt="2" custScaleX="100422" custScaleY="115259" custLinFactY="-101" custLinFactNeighborX="1287" custLinFactNeighborY="-100000">
        <dgm:presLayoutVars>
          <dgm:chPref val="3"/>
        </dgm:presLayoutVars>
      </dgm:prSet>
      <dgm:spPr/>
      <dgm:t>
        <a:bodyPr/>
        <a:lstStyle/>
        <a:p>
          <a:endParaRPr lang="ru-RU"/>
        </a:p>
      </dgm:t>
    </dgm:pt>
    <dgm:pt modelId="{C12C837F-7EB3-4459-AD18-84AB0A92D11D}" type="pres">
      <dgm:prSet presAssocID="{1677676A-0968-4155-AFBE-153453314FF2}" presName="parTransTwo" presStyleCnt="0"/>
      <dgm:spPr/>
    </dgm:pt>
    <dgm:pt modelId="{5B8F3B18-25BB-4F05-9796-B2C71EA7DBE3}" type="pres">
      <dgm:prSet presAssocID="{1677676A-0968-4155-AFBE-153453314FF2}" presName="horzTwo" presStyleCnt="0"/>
      <dgm:spPr/>
    </dgm:pt>
    <dgm:pt modelId="{6B2102D7-8E2B-4D9D-BAC1-35F433076748}" type="pres">
      <dgm:prSet presAssocID="{2C028BE3-77E6-4676-9835-57E12892355A}" presName="vertThree" presStyleCnt="0"/>
      <dgm:spPr/>
    </dgm:pt>
    <dgm:pt modelId="{B1D48E47-C4EB-4B63-A1DC-161A8DD987EE}" type="pres">
      <dgm:prSet presAssocID="{2C028BE3-77E6-4676-9835-57E12892355A}" presName="txThree" presStyleLbl="node3" presStyleIdx="0" presStyleCnt="1" custScaleX="292168" custScaleY="110809" custLinFactNeighborX="11228" custLinFactNeighborY="-17085">
        <dgm:presLayoutVars>
          <dgm:chPref val="3"/>
        </dgm:presLayoutVars>
      </dgm:prSet>
      <dgm:spPr/>
      <dgm:t>
        <a:bodyPr/>
        <a:lstStyle/>
        <a:p>
          <a:endParaRPr lang="ru-RU"/>
        </a:p>
      </dgm:t>
    </dgm:pt>
    <dgm:pt modelId="{30B533D7-0964-422C-87D0-1C1700B84AC8}" type="pres">
      <dgm:prSet presAssocID="{2C028BE3-77E6-4676-9835-57E12892355A}" presName="horzThree" presStyleCnt="0"/>
      <dgm:spPr/>
    </dgm:pt>
    <dgm:pt modelId="{A411E12D-495F-4A96-886D-A872482ACC18}" type="pres">
      <dgm:prSet presAssocID="{9D10994D-0245-483A-B402-B2AE10177EA0}" presName="sibSpaceTwo" presStyleCnt="0"/>
      <dgm:spPr/>
    </dgm:pt>
    <dgm:pt modelId="{4682CFB9-9D04-4440-B03C-3137D28E4295}" type="pres">
      <dgm:prSet presAssocID="{32D06FED-7FA6-4DCE-93CD-87380706C7C9}" presName="vertTwo" presStyleCnt="0"/>
      <dgm:spPr/>
    </dgm:pt>
    <dgm:pt modelId="{E78C6800-05F0-4EC7-A11E-EF3EA19C0FC5}" type="pres">
      <dgm:prSet presAssocID="{32D06FED-7FA6-4DCE-93CD-87380706C7C9}" presName="txTwo" presStyleLbl="node2" presStyleIdx="1" presStyleCnt="2" custScaleX="261453" custScaleY="118563" custLinFactNeighborX="-5697" custLinFactNeighborY="-9160">
        <dgm:presLayoutVars>
          <dgm:chPref val="3"/>
        </dgm:presLayoutVars>
      </dgm:prSet>
      <dgm:spPr/>
      <dgm:t>
        <a:bodyPr/>
        <a:lstStyle/>
        <a:p>
          <a:endParaRPr lang="ru-RU"/>
        </a:p>
      </dgm:t>
    </dgm:pt>
    <dgm:pt modelId="{BCF7DF2A-C40C-47DD-9190-AA50FF380CB8}" type="pres">
      <dgm:prSet presAssocID="{32D06FED-7FA6-4DCE-93CD-87380706C7C9}" presName="horzTwo" presStyleCnt="0"/>
      <dgm:spPr/>
    </dgm:pt>
  </dgm:ptLst>
  <dgm:cxnLst>
    <dgm:cxn modelId="{B4D050A9-B2EF-4975-A76E-66B99F461114}" type="presOf" srcId="{1677676A-0968-4155-AFBE-153453314FF2}" destId="{20DFC0BC-5FF6-41D0-93C7-F464C0782E52}" srcOrd="0" destOrd="0" presId="urn:microsoft.com/office/officeart/2005/8/layout/hierarchy4"/>
    <dgm:cxn modelId="{0E4BA6C2-11A1-4026-9A37-1D1A7EA5D2E3}" type="presOf" srcId="{11CA53C4-01DC-4699-AB60-250C4EDF7AB8}" destId="{E468B599-2C49-4FB6-94D6-D2448DE19833}" srcOrd="0" destOrd="0" presId="urn:microsoft.com/office/officeart/2005/8/layout/hierarchy4"/>
    <dgm:cxn modelId="{A977F121-D983-4663-90ED-5512ADE9E08D}" srcId="{1677676A-0968-4155-AFBE-153453314FF2}" destId="{2C028BE3-77E6-4676-9835-57E12892355A}" srcOrd="0" destOrd="0" parTransId="{CF494F00-F0DB-4208-986D-A6D9FB5DD13A}" sibTransId="{E2350104-5BC4-4358-AA44-2050FE067835}"/>
    <dgm:cxn modelId="{89F7ABF5-0662-481F-8323-F45F2210211A}" type="presOf" srcId="{FE254E1C-E8BA-40B3-AFB0-5D3E9E120C0C}" destId="{3826C59B-E0A6-4FEC-8EF8-49752D4AC9AC}" srcOrd="0" destOrd="0" presId="urn:microsoft.com/office/officeart/2005/8/layout/hierarchy4"/>
    <dgm:cxn modelId="{C43B8363-6D7B-4978-9839-63E580B90BEA}" type="presOf" srcId="{32D06FED-7FA6-4DCE-93CD-87380706C7C9}" destId="{E78C6800-05F0-4EC7-A11E-EF3EA19C0FC5}" srcOrd="0" destOrd="0" presId="urn:microsoft.com/office/officeart/2005/8/layout/hierarchy4"/>
    <dgm:cxn modelId="{EE03A402-F486-4E20-A090-36ACAAE4F72E}" srcId="{FE254E1C-E8BA-40B3-AFB0-5D3E9E120C0C}" destId="{1677676A-0968-4155-AFBE-153453314FF2}" srcOrd="0" destOrd="0" parTransId="{F702BA90-64C9-4CA4-A2B4-6D9B8C890A34}" sibTransId="{9D10994D-0245-483A-B402-B2AE10177EA0}"/>
    <dgm:cxn modelId="{38BD886F-5D2B-49DC-922D-2108FABB923A}" srcId="{11CA53C4-01DC-4699-AB60-250C4EDF7AB8}" destId="{FE254E1C-E8BA-40B3-AFB0-5D3E9E120C0C}" srcOrd="0" destOrd="0" parTransId="{998FCFC1-9B75-4484-A051-D1443134E8F3}" sibTransId="{A89B4B2E-FFBB-4D77-BF5E-D9170B4CE147}"/>
    <dgm:cxn modelId="{B00DD278-1D9E-4657-AB27-E79F91E4F382}" srcId="{FE254E1C-E8BA-40B3-AFB0-5D3E9E120C0C}" destId="{32D06FED-7FA6-4DCE-93CD-87380706C7C9}" srcOrd="1" destOrd="0" parTransId="{418ECCED-121E-4027-934C-783064C96FE0}" sibTransId="{ECCDF3F5-B0C1-4CF4-A121-BAC8D39B9A0B}"/>
    <dgm:cxn modelId="{0A24530D-2320-4FB7-9BD2-189C2C079A6B}" type="presOf" srcId="{2C028BE3-77E6-4676-9835-57E12892355A}" destId="{B1D48E47-C4EB-4B63-A1DC-161A8DD987EE}" srcOrd="0" destOrd="0" presId="urn:microsoft.com/office/officeart/2005/8/layout/hierarchy4"/>
    <dgm:cxn modelId="{61DCD490-EC0D-4A37-999C-79848F3BA6C6}" type="presParOf" srcId="{E468B599-2C49-4FB6-94D6-D2448DE19833}" destId="{54C22E00-C1AF-4374-AB10-98E4B964A7B2}" srcOrd="0" destOrd="0" presId="urn:microsoft.com/office/officeart/2005/8/layout/hierarchy4"/>
    <dgm:cxn modelId="{3058E983-09B5-4DA7-BD47-A31040AB39C3}" type="presParOf" srcId="{54C22E00-C1AF-4374-AB10-98E4B964A7B2}" destId="{3826C59B-E0A6-4FEC-8EF8-49752D4AC9AC}" srcOrd="0" destOrd="0" presId="urn:microsoft.com/office/officeart/2005/8/layout/hierarchy4"/>
    <dgm:cxn modelId="{5F6B750F-81ED-45DC-9600-A8D953C41313}" type="presParOf" srcId="{54C22E00-C1AF-4374-AB10-98E4B964A7B2}" destId="{30341A1D-D8AD-47F3-AC85-3D8B6FC78FE7}" srcOrd="1" destOrd="0" presId="urn:microsoft.com/office/officeart/2005/8/layout/hierarchy4"/>
    <dgm:cxn modelId="{1631CB9E-0425-4EA6-AB02-1A52BACFA12E}" type="presParOf" srcId="{54C22E00-C1AF-4374-AB10-98E4B964A7B2}" destId="{E583B009-AF6E-4313-ADD5-7DC6F3F1D151}" srcOrd="2" destOrd="0" presId="urn:microsoft.com/office/officeart/2005/8/layout/hierarchy4"/>
    <dgm:cxn modelId="{F1DC6386-9412-4B75-BA91-493752F36545}" type="presParOf" srcId="{E583B009-AF6E-4313-ADD5-7DC6F3F1D151}" destId="{4175A99F-0F22-49CF-9B6F-8122EF6235D8}" srcOrd="0" destOrd="0" presId="urn:microsoft.com/office/officeart/2005/8/layout/hierarchy4"/>
    <dgm:cxn modelId="{1F9BC96C-84C0-4AB7-A45F-214DFA9C89E3}" type="presParOf" srcId="{4175A99F-0F22-49CF-9B6F-8122EF6235D8}" destId="{20DFC0BC-5FF6-41D0-93C7-F464C0782E52}" srcOrd="0" destOrd="0" presId="urn:microsoft.com/office/officeart/2005/8/layout/hierarchy4"/>
    <dgm:cxn modelId="{60836BE6-378B-4ED6-A0D7-8FDDDB101C3A}" type="presParOf" srcId="{4175A99F-0F22-49CF-9B6F-8122EF6235D8}" destId="{C12C837F-7EB3-4459-AD18-84AB0A92D11D}" srcOrd="1" destOrd="0" presId="urn:microsoft.com/office/officeart/2005/8/layout/hierarchy4"/>
    <dgm:cxn modelId="{1DA19578-5CCF-4F12-B214-8D9D7E71E458}" type="presParOf" srcId="{4175A99F-0F22-49CF-9B6F-8122EF6235D8}" destId="{5B8F3B18-25BB-4F05-9796-B2C71EA7DBE3}" srcOrd="2" destOrd="0" presId="urn:microsoft.com/office/officeart/2005/8/layout/hierarchy4"/>
    <dgm:cxn modelId="{B601475C-B6E5-441D-936D-14AC8606163C}" type="presParOf" srcId="{5B8F3B18-25BB-4F05-9796-B2C71EA7DBE3}" destId="{6B2102D7-8E2B-4D9D-BAC1-35F433076748}" srcOrd="0" destOrd="0" presId="urn:microsoft.com/office/officeart/2005/8/layout/hierarchy4"/>
    <dgm:cxn modelId="{0009E384-C484-4535-91B6-64AA11D46466}" type="presParOf" srcId="{6B2102D7-8E2B-4D9D-BAC1-35F433076748}" destId="{B1D48E47-C4EB-4B63-A1DC-161A8DD987EE}" srcOrd="0" destOrd="0" presId="urn:microsoft.com/office/officeart/2005/8/layout/hierarchy4"/>
    <dgm:cxn modelId="{FB97BEF8-FE3A-45B9-B884-DCDD10A07464}" type="presParOf" srcId="{6B2102D7-8E2B-4D9D-BAC1-35F433076748}" destId="{30B533D7-0964-422C-87D0-1C1700B84AC8}" srcOrd="1" destOrd="0" presId="urn:microsoft.com/office/officeart/2005/8/layout/hierarchy4"/>
    <dgm:cxn modelId="{11862DE4-131D-44B1-8FC6-ED96960CB2E5}" type="presParOf" srcId="{E583B009-AF6E-4313-ADD5-7DC6F3F1D151}" destId="{A411E12D-495F-4A96-886D-A872482ACC18}" srcOrd="1" destOrd="0" presId="urn:microsoft.com/office/officeart/2005/8/layout/hierarchy4"/>
    <dgm:cxn modelId="{53CAC382-23AF-4A61-9477-AD29B52315F4}" type="presParOf" srcId="{E583B009-AF6E-4313-ADD5-7DC6F3F1D151}" destId="{4682CFB9-9D04-4440-B03C-3137D28E4295}" srcOrd="2" destOrd="0" presId="urn:microsoft.com/office/officeart/2005/8/layout/hierarchy4"/>
    <dgm:cxn modelId="{B1D11833-5924-4563-A62D-5D3224C98ACA}" type="presParOf" srcId="{4682CFB9-9D04-4440-B03C-3137D28E4295}" destId="{E78C6800-05F0-4EC7-A11E-EF3EA19C0FC5}" srcOrd="0" destOrd="0" presId="urn:microsoft.com/office/officeart/2005/8/layout/hierarchy4"/>
    <dgm:cxn modelId="{4F9BFC43-37D9-4984-A6C0-D12ECD6F4C07}" type="presParOf" srcId="{4682CFB9-9D04-4440-B03C-3137D28E4295}" destId="{BCF7DF2A-C40C-47DD-9190-AA50FF380CB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F9438B-73FA-4E7A-9364-A19DB8C9F705}"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ru-RU"/>
        </a:p>
      </dgm:t>
    </dgm:pt>
    <dgm:pt modelId="{CA4B1F3D-3717-433F-ACE4-95FF3791F77D}">
      <dgm:prSet phldrT="[Текст]"/>
      <dgm:spPr/>
      <dgm:t>
        <a:bodyPr/>
        <a:lstStyle/>
        <a:p>
          <a:pPr algn="just"/>
          <a:r>
            <a:rPr lang="kk-KZ" b="0" i="0" noProof="0" dirty="0" smtClean="0">
              <a:latin typeface="Times New Roman" panose="02020603050405020304" pitchFamily="18" charset="0"/>
              <a:cs typeface="Times New Roman" panose="02020603050405020304" pitchFamily="18" charset="0"/>
            </a:rPr>
            <a:t>Суды лиофилизация (мұздатылған күйінде кептіру) әдісімен жоюға болады. Ұлпаны тез мұздатады (мысалы: сүйық азотпен),  содан кейін төменгі температурада вакуумде сусыздандырады.</a:t>
          </a:r>
          <a:endParaRPr lang="kk-KZ" noProof="0" dirty="0">
            <a:latin typeface="Times New Roman" panose="02020603050405020304" pitchFamily="18" charset="0"/>
            <a:cs typeface="Times New Roman" panose="02020603050405020304" pitchFamily="18" charset="0"/>
          </a:endParaRPr>
        </a:p>
      </dgm:t>
    </dgm:pt>
    <dgm:pt modelId="{CEE3E4EF-C72E-47A1-97A2-D98DBA59157F}" type="parTrans" cxnId="{A6EEF1AD-091F-4FAD-8E4E-5C47ADD26485}">
      <dgm:prSet/>
      <dgm:spPr/>
      <dgm:t>
        <a:bodyPr/>
        <a:lstStyle/>
        <a:p>
          <a:endParaRPr lang="ru-RU"/>
        </a:p>
      </dgm:t>
    </dgm:pt>
    <dgm:pt modelId="{7D3ACBA7-BED1-42A5-AF9E-C4D54190F983}" type="sibTrans" cxnId="{A6EEF1AD-091F-4FAD-8E4E-5C47ADD26485}">
      <dgm:prSet/>
      <dgm:spPr/>
      <dgm:t>
        <a:bodyPr/>
        <a:lstStyle/>
        <a:p>
          <a:endParaRPr lang="ru-RU"/>
        </a:p>
      </dgm:t>
    </dgm:pt>
    <dgm:pt modelId="{1ADEAC93-D7E3-4E2C-B827-50BB86B8622D}">
      <dgm:prSet phldrT="[Текст]"/>
      <dgm:spPr/>
      <dgm:t>
        <a:bodyPr/>
        <a:lstStyle/>
        <a:p>
          <a:pPr algn="just"/>
          <a:r>
            <a:rPr lang="kk-KZ" b="0" i="0" noProof="0" dirty="0" smtClean="0">
              <a:latin typeface="Times New Roman" panose="02020603050405020304" pitchFamily="18" charset="0"/>
              <a:cs typeface="Times New Roman" panose="02020603050405020304" pitchFamily="18" charset="0"/>
            </a:rPr>
            <a:t>Лиофилизацияланған ұлпаның бөлігін формальдегид буында бекітеді де парафинге салады. Биологиялық жұйелердің кұрылысы мен функциясы жөніндегі толық мәліметтерді алу үшін кұрылымдарды тірі күйінде зерттеу керек.</a:t>
          </a:r>
          <a:endParaRPr lang="kk-KZ" noProof="0" dirty="0">
            <a:latin typeface="Times New Roman" panose="02020603050405020304" pitchFamily="18" charset="0"/>
            <a:cs typeface="Times New Roman" panose="02020603050405020304" pitchFamily="18" charset="0"/>
          </a:endParaRPr>
        </a:p>
      </dgm:t>
    </dgm:pt>
    <dgm:pt modelId="{88AB1A42-D70F-42D6-8867-34D77F9B0386}" type="parTrans" cxnId="{129EF96C-C667-4C5A-9F6B-9C4DF15EA9F0}">
      <dgm:prSet/>
      <dgm:spPr/>
      <dgm:t>
        <a:bodyPr/>
        <a:lstStyle/>
        <a:p>
          <a:endParaRPr lang="ru-RU"/>
        </a:p>
      </dgm:t>
    </dgm:pt>
    <dgm:pt modelId="{4871E724-2489-44B2-9664-34337705A980}" type="sibTrans" cxnId="{129EF96C-C667-4C5A-9F6B-9C4DF15EA9F0}">
      <dgm:prSet/>
      <dgm:spPr/>
      <dgm:t>
        <a:bodyPr/>
        <a:lstStyle/>
        <a:p>
          <a:endParaRPr lang="ru-RU"/>
        </a:p>
      </dgm:t>
    </dgm:pt>
    <dgm:pt modelId="{2CA20B1F-54F4-459B-8D66-27F2D89B0754}">
      <dgm:prSet phldrT="[Текст]"/>
      <dgm:spPr/>
      <dgm:t>
        <a:bodyPr/>
        <a:lstStyle/>
        <a:p>
          <a:r>
            <a:rPr lang="kk-KZ" b="0" i="0" noProof="0" dirty="0" smtClean="0">
              <a:latin typeface="Times New Roman" panose="02020603050405020304" pitchFamily="18" charset="0"/>
              <a:cs typeface="Times New Roman" panose="02020603050405020304" pitchFamily="18" charset="0"/>
            </a:rPr>
            <a:t>Биологиялық жұйелердің кұрылысы мен функциясы жөніндегі толық мәліметтерді алу үшін кұрылымдарды тірі күйінде зерттеу керек.</a:t>
          </a:r>
          <a:endParaRPr lang="kk-KZ" noProof="0" dirty="0">
            <a:latin typeface="Times New Roman" panose="02020603050405020304" pitchFamily="18" charset="0"/>
            <a:cs typeface="Times New Roman" panose="02020603050405020304" pitchFamily="18" charset="0"/>
          </a:endParaRPr>
        </a:p>
      </dgm:t>
    </dgm:pt>
    <dgm:pt modelId="{FE1115C1-2C74-43D2-B025-2872BBE0AB8C}" type="parTrans" cxnId="{3D5E8526-DEEC-43FF-8B62-189C4804F2CC}">
      <dgm:prSet/>
      <dgm:spPr/>
      <dgm:t>
        <a:bodyPr/>
        <a:lstStyle/>
        <a:p>
          <a:endParaRPr lang="ru-RU"/>
        </a:p>
      </dgm:t>
    </dgm:pt>
    <dgm:pt modelId="{108EF1A0-698D-45EA-9F75-70A28E6E410D}" type="sibTrans" cxnId="{3D5E8526-DEEC-43FF-8B62-189C4804F2CC}">
      <dgm:prSet/>
      <dgm:spPr/>
      <dgm:t>
        <a:bodyPr/>
        <a:lstStyle/>
        <a:p>
          <a:endParaRPr lang="ru-RU"/>
        </a:p>
      </dgm:t>
    </dgm:pt>
    <dgm:pt modelId="{5216A979-E9F2-44AD-B0C1-DD63C9DB79F5}" type="pres">
      <dgm:prSet presAssocID="{07F9438B-73FA-4E7A-9364-A19DB8C9F705}" presName="Name0" presStyleCnt="0">
        <dgm:presLayoutVars>
          <dgm:dir/>
          <dgm:resizeHandles val="exact"/>
        </dgm:presLayoutVars>
      </dgm:prSet>
      <dgm:spPr/>
      <dgm:t>
        <a:bodyPr/>
        <a:lstStyle/>
        <a:p>
          <a:endParaRPr lang="ru-RU"/>
        </a:p>
      </dgm:t>
    </dgm:pt>
    <dgm:pt modelId="{E6D10113-94B9-4A05-9303-52350BFBF8DC}" type="pres">
      <dgm:prSet presAssocID="{CA4B1F3D-3717-433F-ACE4-95FF3791F77D}" presName="composite" presStyleCnt="0"/>
      <dgm:spPr/>
    </dgm:pt>
    <dgm:pt modelId="{EE9F188A-B6F1-4F86-A021-16644FF4598F}" type="pres">
      <dgm:prSet presAssocID="{CA4B1F3D-3717-433F-ACE4-95FF3791F77D}" presName="rect1" presStyleLbl="trAlignAcc1" presStyleIdx="0" presStyleCnt="3">
        <dgm:presLayoutVars>
          <dgm:bulletEnabled val="1"/>
        </dgm:presLayoutVars>
      </dgm:prSet>
      <dgm:spPr/>
      <dgm:t>
        <a:bodyPr/>
        <a:lstStyle/>
        <a:p>
          <a:endParaRPr lang="ru-RU"/>
        </a:p>
      </dgm:t>
    </dgm:pt>
    <dgm:pt modelId="{A7B40963-148A-4693-85BF-EFBF203C9BAB}" type="pres">
      <dgm:prSet presAssocID="{CA4B1F3D-3717-433F-ACE4-95FF3791F77D}" presName="rect2" presStyleLbl="fgImgPlace1" presStyleIdx="0" presStyleCnt="3" custScaleX="117085" custScaleY="91697" custLinFactNeighborX="-388" custLinFactNeighborY="15404"/>
      <dgm:spPr>
        <a:blipFill rotWithShape="1">
          <a:blip xmlns:r="http://schemas.openxmlformats.org/officeDocument/2006/relationships" r:embed="rId1"/>
          <a:stretch>
            <a:fillRect/>
          </a:stretch>
        </a:blipFill>
      </dgm:spPr>
    </dgm:pt>
    <dgm:pt modelId="{5284ECAB-16DF-4229-B2A7-CDB851060287}" type="pres">
      <dgm:prSet presAssocID="{7D3ACBA7-BED1-42A5-AF9E-C4D54190F983}" presName="sibTrans" presStyleCnt="0"/>
      <dgm:spPr/>
    </dgm:pt>
    <dgm:pt modelId="{68FFB07F-87C8-4AAA-9436-9FF02D107958}" type="pres">
      <dgm:prSet presAssocID="{1ADEAC93-D7E3-4E2C-B827-50BB86B8622D}" presName="composite" presStyleCnt="0"/>
      <dgm:spPr/>
    </dgm:pt>
    <dgm:pt modelId="{609CC161-83B4-4492-91C2-12828ACDCB14}" type="pres">
      <dgm:prSet presAssocID="{1ADEAC93-D7E3-4E2C-B827-50BB86B8622D}" presName="rect1" presStyleLbl="trAlignAcc1" presStyleIdx="1" presStyleCnt="3">
        <dgm:presLayoutVars>
          <dgm:bulletEnabled val="1"/>
        </dgm:presLayoutVars>
      </dgm:prSet>
      <dgm:spPr/>
      <dgm:t>
        <a:bodyPr/>
        <a:lstStyle/>
        <a:p>
          <a:endParaRPr lang="ru-RU"/>
        </a:p>
      </dgm:t>
    </dgm:pt>
    <dgm:pt modelId="{E170F32B-E2C7-48A2-9787-8ED329FE1A44}" type="pres">
      <dgm:prSet presAssocID="{1ADEAC93-D7E3-4E2C-B827-50BB86B8622D}" presName="rect2" presStyleLbl="fgImgPlace1" presStyleIdx="1" presStyleCnt="3" custScaleX="122826" custScaleY="109102" custLinFactNeighborY="8175"/>
      <dgm:spPr>
        <a:blipFill rotWithShape="1">
          <a:blip xmlns:r="http://schemas.openxmlformats.org/officeDocument/2006/relationships" r:embed="rId1"/>
          <a:stretch>
            <a:fillRect/>
          </a:stretch>
        </a:blipFill>
      </dgm:spPr>
    </dgm:pt>
    <dgm:pt modelId="{278D9C68-5B78-485E-93C0-708859DA52CF}" type="pres">
      <dgm:prSet presAssocID="{4871E724-2489-44B2-9664-34337705A980}" presName="sibTrans" presStyleCnt="0"/>
      <dgm:spPr/>
    </dgm:pt>
    <dgm:pt modelId="{C2770A16-C204-410A-8196-C43F8D68D708}" type="pres">
      <dgm:prSet presAssocID="{2CA20B1F-54F4-459B-8D66-27F2D89B0754}" presName="composite" presStyleCnt="0"/>
      <dgm:spPr/>
    </dgm:pt>
    <dgm:pt modelId="{BCE79C10-D674-4CC1-AD15-DD57363B31C3}" type="pres">
      <dgm:prSet presAssocID="{2CA20B1F-54F4-459B-8D66-27F2D89B0754}" presName="rect1" presStyleLbl="trAlignAcc1" presStyleIdx="2" presStyleCnt="3">
        <dgm:presLayoutVars>
          <dgm:bulletEnabled val="1"/>
        </dgm:presLayoutVars>
      </dgm:prSet>
      <dgm:spPr/>
      <dgm:t>
        <a:bodyPr/>
        <a:lstStyle/>
        <a:p>
          <a:endParaRPr lang="ru-RU"/>
        </a:p>
      </dgm:t>
    </dgm:pt>
    <dgm:pt modelId="{935064B9-9165-44A0-8F64-FFC21DB0FBA1}" type="pres">
      <dgm:prSet presAssocID="{2CA20B1F-54F4-459B-8D66-27F2D89B0754}" presName="rect2" presStyleLbl="fgImgPlace1" presStyleIdx="2" presStyleCnt="3" custScaleX="132032" custScaleY="112267" custLinFactNeighborX="-11731" custLinFactNeighborY="16201"/>
      <dgm:spPr>
        <a:blipFill rotWithShape="1">
          <a:blip xmlns:r="http://schemas.openxmlformats.org/officeDocument/2006/relationships" r:embed="rId1"/>
          <a:stretch>
            <a:fillRect/>
          </a:stretch>
        </a:blipFill>
      </dgm:spPr>
      <dgm:t>
        <a:bodyPr/>
        <a:lstStyle/>
        <a:p>
          <a:endParaRPr lang="ru-RU"/>
        </a:p>
      </dgm:t>
    </dgm:pt>
  </dgm:ptLst>
  <dgm:cxnLst>
    <dgm:cxn modelId="{A6EEF1AD-091F-4FAD-8E4E-5C47ADD26485}" srcId="{07F9438B-73FA-4E7A-9364-A19DB8C9F705}" destId="{CA4B1F3D-3717-433F-ACE4-95FF3791F77D}" srcOrd="0" destOrd="0" parTransId="{CEE3E4EF-C72E-47A1-97A2-D98DBA59157F}" sibTransId="{7D3ACBA7-BED1-42A5-AF9E-C4D54190F983}"/>
    <dgm:cxn modelId="{3D5E8526-DEEC-43FF-8B62-189C4804F2CC}" srcId="{07F9438B-73FA-4E7A-9364-A19DB8C9F705}" destId="{2CA20B1F-54F4-459B-8D66-27F2D89B0754}" srcOrd="2" destOrd="0" parTransId="{FE1115C1-2C74-43D2-B025-2872BBE0AB8C}" sibTransId="{108EF1A0-698D-45EA-9F75-70A28E6E410D}"/>
    <dgm:cxn modelId="{129EF96C-C667-4C5A-9F6B-9C4DF15EA9F0}" srcId="{07F9438B-73FA-4E7A-9364-A19DB8C9F705}" destId="{1ADEAC93-D7E3-4E2C-B827-50BB86B8622D}" srcOrd="1" destOrd="0" parTransId="{88AB1A42-D70F-42D6-8867-34D77F9B0386}" sibTransId="{4871E724-2489-44B2-9664-34337705A980}"/>
    <dgm:cxn modelId="{F61E5DCC-F364-4328-AC6B-B96FA4F4D29F}" type="presOf" srcId="{2CA20B1F-54F4-459B-8D66-27F2D89B0754}" destId="{BCE79C10-D674-4CC1-AD15-DD57363B31C3}" srcOrd="0" destOrd="0" presId="urn:microsoft.com/office/officeart/2008/layout/PictureStrips"/>
    <dgm:cxn modelId="{6E541591-53E5-4D5C-B9A8-7D445FAABFE3}" type="presOf" srcId="{07F9438B-73FA-4E7A-9364-A19DB8C9F705}" destId="{5216A979-E9F2-44AD-B0C1-DD63C9DB79F5}" srcOrd="0" destOrd="0" presId="urn:microsoft.com/office/officeart/2008/layout/PictureStrips"/>
    <dgm:cxn modelId="{A9959A6C-F5A2-4A22-99B3-AC0A78B4F8B1}" type="presOf" srcId="{CA4B1F3D-3717-433F-ACE4-95FF3791F77D}" destId="{EE9F188A-B6F1-4F86-A021-16644FF4598F}" srcOrd="0" destOrd="0" presId="urn:microsoft.com/office/officeart/2008/layout/PictureStrips"/>
    <dgm:cxn modelId="{2620ECFD-FFAB-4C93-BB23-F7EEA4894EF4}" type="presOf" srcId="{1ADEAC93-D7E3-4E2C-B827-50BB86B8622D}" destId="{609CC161-83B4-4492-91C2-12828ACDCB14}" srcOrd="0" destOrd="0" presId="urn:microsoft.com/office/officeart/2008/layout/PictureStrips"/>
    <dgm:cxn modelId="{62CC785E-C7D9-47BF-94A0-B3123AE497B1}" type="presParOf" srcId="{5216A979-E9F2-44AD-B0C1-DD63C9DB79F5}" destId="{E6D10113-94B9-4A05-9303-52350BFBF8DC}" srcOrd="0" destOrd="0" presId="urn:microsoft.com/office/officeart/2008/layout/PictureStrips"/>
    <dgm:cxn modelId="{9E85AD33-6236-4BCD-9957-AEA969BC8224}" type="presParOf" srcId="{E6D10113-94B9-4A05-9303-52350BFBF8DC}" destId="{EE9F188A-B6F1-4F86-A021-16644FF4598F}" srcOrd="0" destOrd="0" presId="urn:microsoft.com/office/officeart/2008/layout/PictureStrips"/>
    <dgm:cxn modelId="{D8254730-37BF-4596-96A2-9CCDA63BBBEA}" type="presParOf" srcId="{E6D10113-94B9-4A05-9303-52350BFBF8DC}" destId="{A7B40963-148A-4693-85BF-EFBF203C9BAB}" srcOrd="1" destOrd="0" presId="urn:microsoft.com/office/officeart/2008/layout/PictureStrips"/>
    <dgm:cxn modelId="{3E855802-9D6B-443E-884F-8E18ADCE3FAA}" type="presParOf" srcId="{5216A979-E9F2-44AD-B0C1-DD63C9DB79F5}" destId="{5284ECAB-16DF-4229-B2A7-CDB851060287}" srcOrd="1" destOrd="0" presId="urn:microsoft.com/office/officeart/2008/layout/PictureStrips"/>
    <dgm:cxn modelId="{8C6498D9-72AE-4803-BDA6-8A8FADEBC7A6}" type="presParOf" srcId="{5216A979-E9F2-44AD-B0C1-DD63C9DB79F5}" destId="{68FFB07F-87C8-4AAA-9436-9FF02D107958}" srcOrd="2" destOrd="0" presId="urn:microsoft.com/office/officeart/2008/layout/PictureStrips"/>
    <dgm:cxn modelId="{D875DDAB-95AC-471D-BF87-79964B0A1428}" type="presParOf" srcId="{68FFB07F-87C8-4AAA-9436-9FF02D107958}" destId="{609CC161-83B4-4492-91C2-12828ACDCB14}" srcOrd="0" destOrd="0" presId="urn:microsoft.com/office/officeart/2008/layout/PictureStrips"/>
    <dgm:cxn modelId="{36619711-1EB4-456A-87DC-FE5A2EE2BA36}" type="presParOf" srcId="{68FFB07F-87C8-4AAA-9436-9FF02D107958}" destId="{E170F32B-E2C7-48A2-9787-8ED329FE1A44}" srcOrd="1" destOrd="0" presId="urn:microsoft.com/office/officeart/2008/layout/PictureStrips"/>
    <dgm:cxn modelId="{4790F703-0FC5-455E-B52E-B49384E249C1}" type="presParOf" srcId="{5216A979-E9F2-44AD-B0C1-DD63C9DB79F5}" destId="{278D9C68-5B78-485E-93C0-708859DA52CF}" srcOrd="3" destOrd="0" presId="urn:microsoft.com/office/officeart/2008/layout/PictureStrips"/>
    <dgm:cxn modelId="{FB5820F2-2CA9-4445-80D3-0BA4A897BD84}" type="presParOf" srcId="{5216A979-E9F2-44AD-B0C1-DD63C9DB79F5}" destId="{C2770A16-C204-410A-8196-C43F8D68D708}" srcOrd="4" destOrd="0" presId="urn:microsoft.com/office/officeart/2008/layout/PictureStrips"/>
    <dgm:cxn modelId="{0A907C1D-2DFD-48D7-8F30-F17DF27D5AF6}" type="presParOf" srcId="{C2770A16-C204-410A-8196-C43F8D68D708}" destId="{BCE79C10-D674-4CC1-AD15-DD57363B31C3}" srcOrd="0" destOrd="0" presId="urn:microsoft.com/office/officeart/2008/layout/PictureStrips"/>
    <dgm:cxn modelId="{76CBE358-0C8B-44C3-9948-B4AD7CD6AEF6}" type="presParOf" srcId="{C2770A16-C204-410A-8196-C43F8D68D708}" destId="{935064B9-9165-44A0-8F64-FFC21DB0FBA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6C59B-E0A6-4FEC-8EF8-49752D4AC9AC}">
      <dsp:nvSpPr>
        <dsp:cNvPr id="0" name=""/>
        <dsp:cNvSpPr/>
      </dsp:nvSpPr>
      <dsp:spPr>
        <a:xfrm>
          <a:off x="1702" y="1281"/>
          <a:ext cx="12188595" cy="19381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ru-RU" sz="6500" b="1" i="0" kern="1200" dirty="0" smtClean="0">
              <a:solidFill>
                <a:schemeClr val="tx1"/>
              </a:solidFill>
              <a:latin typeface="Times New Roman" panose="02020603050405020304" pitchFamily="18" charset="0"/>
              <a:cs typeface="Times New Roman" panose="02020603050405020304" pitchFamily="18" charset="0"/>
            </a:rPr>
            <a:t>ЦИТОХИМИЯЛЫҚ ӘДІС</a:t>
          </a:r>
          <a:endParaRPr lang="ru-RU" sz="6500" b="1" kern="1200" dirty="0">
            <a:solidFill>
              <a:schemeClr val="tx1"/>
            </a:solidFill>
            <a:latin typeface="Times New Roman" panose="02020603050405020304" pitchFamily="18" charset="0"/>
            <a:cs typeface="Times New Roman" panose="02020603050405020304" pitchFamily="18" charset="0"/>
          </a:endParaRPr>
        </a:p>
      </dsp:txBody>
      <dsp:txXfrm>
        <a:off x="58469" y="58048"/>
        <a:ext cx="12075061" cy="1824626"/>
      </dsp:txXfrm>
    </dsp:sp>
    <dsp:sp modelId="{20DFC0BC-5FF6-41D0-93C7-F464C0782E52}">
      <dsp:nvSpPr>
        <dsp:cNvPr id="0" name=""/>
        <dsp:cNvSpPr/>
      </dsp:nvSpPr>
      <dsp:spPr>
        <a:xfrm>
          <a:off x="94809" y="1937483"/>
          <a:ext cx="6336687" cy="223390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kk-KZ" sz="1800" b="0" i="0" kern="1200" noProof="0" dirty="0" smtClean="0">
              <a:solidFill>
                <a:schemeClr val="tx1"/>
              </a:solidFill>
              <a:latin typeface="Times New Roman" panose="02020603050405020304" pitchFamily="18" charset="0"/>
              <a:cs typeface="Times New Roman" panose="02020603050405020304" pitchFamily="18" charset="0"/>
            </a:rPr>
            <a:t>Цитохимиялық әдістер түрлі заттардың клеткада орналасуын және  арнаулы кұралдар арқылы олардың санын анықтауға мүмкіндік береді. Бұл әдісте тұрлі реактивтерді қолданып, клетканың кұрамындағы заттарга сапалық химиялық реакциялар жүргізеді.  Белоктарды, нуклеин қышқылдарьн, майларды, көмірсуларды, гормондарды, витаминдерді,ферменттерді, металдарды, т.б, анықтайтын әдістер бар. </a:t>
          </a:r>
          <a:endParaRPr lang="kk-KZ" sz="1800" kern="1200" noProof="0" dirty="0">
            <a:solidFill>
              <a:schemeClr val="tx1"/>
            </a:solidFill>
            <a:latin typeface="Times New Roman" panose="02020603050405020304" pitchFamily="18" charset="0"/>
            <a:cs typeface="Times New Roman" panose="02020603050405020304" pitchFamily="18" charset="0"/>
          </a:endParaRPr>
        </a:p>
      </dsp:txBody>
      <dsp:txXfrm>
        <a:off x="160238" y="2002912"/>
        <a:ext cx="6205829" cy="2103046"/>
      </dsp:txXfrm>
    </dsp:sp>
    <dsp:sp modelId="{B1D48E47-C4EB-4B63-A1DC-161A8DD987EE}">
      <dsp:nvSpPr>
        <dsp:cNvPr id="0" name=""/>
        <dsp:cNvSpPr/>
      </dsp:nvSpPr>
      <dsp:spPr>
        <a:xfrm>
          <a:off x="280769" y="4236260"/>
          <a:ext cx="6285446" cy="214765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kk-KZ" sz="1800" b="0" i="0" kern="1200" noProof="0" dirty="0" smtClean="0">
              <a:solidFill>
                <a:schemeClr val="tx1"/>
              </a:solidFill>
              <a:latin typeface="Times New Roman" panose="02020603050405020304" pitchFamily="18" charset="0"/>
              <a:cs typeface="Times New Roman" panose="02020603050405020304" pitchFamily="18" charset="0"/>
            </a:rPr>
            <a:t>Қазіргі кезде сапалық тәсілдермен бірге ұлпалар мен клеткалардағы түрлі заттардың мөлшерін анықтайтын  сандық цито-гистохимиялық әдістер қодданылып жүр. Липидтерді зерттеген кезде бекітілген ұлпаны парафиндеуге болмайды, себебі спирттер арқылы өткізген кезде липидтер ериді. Сондықтан оны криостатта мұздатылған күйде кесу керек. Этил спиртінде сусыздандыру ұлпаның көлемін кемітеді. </a:t>
          </a:r>
          <a:endParaRPr lang="kk-KZ" sz="1800" kern="1200" noProof="0" dirty="0">
            <a:solidFill>
              <a:schemeClr val="tx1"/>
            </a:solidFill>
            <a:latin typeface="Times New Roman" panose="02020603050405020304" pitchFamily="18" charset="0"/>
            <a:cs typeface="Times New Roman" panose="02020603050405020304" pitchFamily="18" charset="0"/>
          </a:endParaRPr>
        </a:p>
      </dsp:txBody>
      <dsp:txXfrm>
        <a:off x="343672" y="4299163"/>
        <a:ext cx="6159640" cy="2021850"/>
      </dsp:txXfrm>
    </dsp:sp>
    <dsp:sp modelId="{E78C6800-05F0-4EC7-A11E-EF3EA19C0FC5}">
      <dsp:nvSpPr>
        <dsp:cNvPr id="0" name=""/>
        <dsp:cNvSpPr/>
      </dsp:nvSpPr>
      <dsp:spPr>
        <a:xfrm>
          <a:off x="6408664" y="1958930"/>
          <a:ext cx="5646695" cy="22979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indent="457200" algn="just" defTabSz="800100">
            <a:lnSpc>
              <a:spcPct val="100000"/>
            </a:lnSpc>
            <a:spcBef>
              <a:spcPct val="0"/>
            </a:spcBef>
            <a:spcAft>
              <a:spcPts val="0"/>
            </a:spcAft>
          </a:pPr>
          <a:r>
            <a:rPr lang="kk-KZ" sz="1800" b="0" i="0" kern="1200" noProof="0" dirty="0" smtClean="0">
              <a:solidFill>
                <a:schemeClr val="tx1"/>
              </a:solidFill>
              <a:latin typeface="Times New Roman" panose="02020603050405020304" pitchFamily="18" charset="0"/>
              <a:cs typeface="Times New Roman" panose="02020603050405020304" pitchFamily="18" charset="0"/>
            </a:rPr>
            <a:t>Цито және гистохимиялық  әдістер   мұздатылған   кесінділерді   бояу   кезінде   жиі қолданылады,  алайда  парафинді  кесінділерде  бояуға  пайдалануга болады. Соңғы жылдары цито-гистохимиялық тәсілдерді электрондық микроскопиялық әдіспен бірге жүргізу болашагы мол жаңа бағыттың — электрондық цито-гистохимияның дамуына әкеліп соқты. </a:t>
          </a:r>
          <a:endParaRPr lang="kk-KZ" sz="1800" kern="1200" noProof="0" dirty="0">
            <a:solidFill>
              <a:schemeClr val="tx1"/>
            </a:solidFill>
            <a:latin typeface="Times New Roman" panose="02020603050405020304" pitchFamily="18" charset="0"/>
            <a:cs typeface="Times New Roman" panose="02020603050405020304" pitchFamily="18" charset="0"/>
          </a:endParaRPr>
        </a:p>
      </dsp:txBody>
      <dsp:txXfrm>
        <a:off x="6475968" y="2026234"/>
        <a:ext cx="5512087" cy="2163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F188A-B6F1-4F86-A021-16644FF4598F}">
      <dsp:nvSpPr>
        <dsp:cNvPr id="0" name=""/>
        <dsp:cNvSpPr/>
      </dsp:nvSpPr>
      <dsp:spPr>
        <a:xfrm>
          <a:off x="341377" y="1405130"/>
          <a:ext cx="5577840" cy="1743075"/>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0643" tIns="68580" rIns="68580" bIns="68580" numCol="1" spcCol="1270" anchor="ctr" anchorCtr="0">
          <a:noAutofit/>
        </a:bodyPr>
        <a:lstStyle/>
        <a:p>
          <a:pPr lvl="0" algn="just" defTabSz="800100">
            <a:lnSpc>
              <a:spcPct val="90000"/>
            </a:lnSpc>
            <a:spcBef>
              <a:spcPct val="0"/>
            </a:spcBef>
            <a:spcAft>
              <a:spcPct val="35000"/>
            </a:spcAft>
          </a:pPr>
          <a:r>
            <a:rPr lang="kk-KZ" sz="1800" b="0" i="0" kern="1200" noProof="0" dirty="0" smtClean="0">
              <a:latin typeface="Times New Roman" panose="02020603050405020304" pitchFamily="18" charset="0"/>
              <a:cs typeface="Times New Roman" panose="02020603050405020304" pitchFamily="18" charset="0"/>
            </a:rPr>
            <a:t>Суды лиофилизация (мұздатылған күйінде кептіру) әдісімен жоюға болады. Ұлпаны тез мұздатады (мысалы: сүйық азотпен),  содан кейін төменгі температурада вакуумде сусыздандырады.</a:t>
          </a:r>
          <a:endParaRPr lang="kk-KZ" sz="1800" kern="1200" noProof="0" dirty="0">
            <a:latin typeface="Times New Roman" panose="02020603050405020304" pitchFamily="18" charset="0"/>
            <a:cs typeface="Times New Roman" panose="02020603050405020304" pitchFamily="18" charset="0"/>
          </a:endParaRPr>
        </a:p>
      </dsp:txBody>
      <dsp:txXfrm>
        <a:off x="341377" y="1405130"/>
        <a:ext cx="5577840" cy="1743075"/>
      </dsp:txXfrm>
    </dsp:sp>
    <dsp:sp modelId="{A7B40963-148A-4693-85BF-EFBF203C9BAB}">
      <dsp:nvSpPr>
        <dsp:cNvPr id="0" name=""/>
        <dsp:cNvSpPr/>
      </dsp:nvSpPr>
      <dsp:spPr>
        <a:xfrm>
          <a:off x="1" y="1511263"/>
          <a:ext cx="1428615" cy="1678264"/>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9CC161-83B4-4492-91C2-12828ACDCB14}">
      <dsp:nvSpPr>
        <dsp:cNvPr id="0" name=""/>
        <dsp:cNvSpPr/>
      </dsp:nvSpPr>
      <dsp:spPr>
        <a:xfrm>
          <a:off x="6609424" y="1484768"/>
          <a:ext cx="5577840" cy="1743075"/>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0643" tIns="68580" rIns="68580" bIns="68580" numCol="1" spcCol="1270" anchor="ctr" anchorCtr="0">
          <a:noAutofit/>
        </a:bodyPr>
        <a:lstStyle/>
        <a:p>
          <a:pPr lvl="0" algn="just" defTabSz="800100">
            <a:lnSpc>
              <a:spcPct val="90000"/>
            </a:lnSpc>
            <a:spcBef>
              <a:spcPct val="0"/>
            </a:spcBef>
            <a:spcAft>
              <a:spcPct val="35000"/>
            </a:spcAft>
          </a:pPr>
          <a:r>
            <a:rPr lang="kk-KZ" sz="1800" b="0" i="0" kern="1200" noProof="0" dirty="0" smtClean="0">
              <a:latin typeface="Times New Roman" panose="02020603050405020304" pitchFamily="18" charset="0"/>
              <a:cs typeface="Times New Roman" panose="02020603050405020304" pitchFamily="18" charset="0"/>
            </a:rPr>
            <a:t>Лиофилизацияланған ұлпаның бөлігін формальдегид буында бекітеді де парафинге салады. Биологиялық жұйелердің кұрылысы мен функциясы жөніндегі толық мәліметтерді алу үшін кұрылымдарды тірі күйінде зерттеу керек.</a:t>
          </a:r>
          <a:endParaRPr lang="kk-KZ" sz="1800" kern="1200" noProof="0" dirty="0">
            <a:latin typeface="Times New Roman" panose="02020603050405020304" pitchFamily="18" charset="0"/>
            <a:cs typeface="Times New Roman" panose="02020603050405020304" pitchFamily="18" charset="0"/>
          </a:endParaRPr>
        </a:p>
      </dsp:txBody>
      <dsp:txXfrm>
        <a:off x="6609424" y="1484768"/>
        <a:ext cx="5577840" cy="1743075"/>
      </dsp:txXfrm>
    </dsp:sp>
    <dsp:sp modelId="{E170F32B-E2C7-48A2-9787-8ED329FE1A44}">
      <dsp:nvSpPr>
        <dsp:cNvPr id="0" name=""/>
        <dsp:cNvSpPr/>
      </dsp:nvSpPr>
      <dsp:spPr>
        <a:xfrm>
          <a:off x="6237758" y="1299318"/>
          <a:ext cx="1498664" cy="199681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E79C10-D674-4CC1-AD15-DD57363B31C3}">
      <dsp:nvSpPr>
        <dsp:cNvPr id="0" name=""/>
        <dsp:cNvSpPr/>
      </dsp:nvSpPr>
      <dsp:spPr>
        <a:xfrm>
          <a:off x="3520994" y="3791363"/>
          <a:ext cx="5577840" cy="1743075"/>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0643" tIns="68580" rIns="68580" bIns="68580" numCol="1" spcCol="1270" anchor="ctr" anchorCtr="0">
          <a:noAutofit/>
        </a:bodyPr>
        <a:lstStyle/>
        <a:p>
          <a:pPr lvl="0" algn="l" defTabSz="800100">
            <a:lnSpc>
              <a:spcPct val="90000"/>
            </a:lnSpc>
            <a:spcBef>
              <a:spcPct val="0"/>
            </a:spcBef>
            <a:spcAft>
              <a:spcPct val="35000"/>
            </a:spcAft>
          </a:pPr>
          <a:r>
            <a:rPr lang="kk-KZ" sz="1800" b="0" i="0" kern="1200" noProof="0" dirty="0" smtClean="0">
              <a:latin typeface="Times New Roman" panose="02020603050405020304" pitchFamily="18" charset="0"/>
              <a:cs typeface="Times New Roman" panose="02020603050405020304" pitchFamily="18" charset="0"/>
            </a:rPr>
            <a:t>Биологиялық жұйелердің кұрылысы мен функциясы жөніндегі толық мәліметтерді алу үшін кұрылымдарды тірі күйінде зерттеу керек.</a:t>
          </a:r>
          <a:endParaRPr lang="kk-KZ" sz="1800" kern="1200" noProof="0" dirty="0">
            <a:latin typeface="Times New Roman" panose="02020603050405020304" pitchFamily="18" charset="0"/>
            <a:cs typeface="Times New Roman" panose="02020603050405020304" pitchFamily="18" charset="0"/>
          </a:endParaRPr>
        </a:p>
      </dsp:txBody>
      <dsp:txXfrm>
        <a:off x="3520994" y="3791363"/>
        <a:ext cx="5577840" cy="1743075"/>
      </dsp:txXfrm>
    </dsp:sp>
    <dsp:sp modelId="{935064B9-9165-44A0-8F64-FFC21DB0FBA1}">
      <dsp:nvSpPr>
        <dsp:cNvPr id="0" name=""/>
        <dsp:cNvSpPr/>
      </dsp:nvSpPr>
      <dsp:spPr>
        <a:xfrm>
          <a:off x="2950029" y="3723843"/>
          <a:ext cx="1610991" cy="205474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C2E341-D9B1-48F1-9AC8-D7992AD4DD73}"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FF229-4635-475D-BCF1-6AF5A03E159E}" type="slidenum">
              <a:rPr lang="ru-RU" smtClean="0"/>
              <a:pPr/>
              <a:t>‹#›</a:t>
            </a:fld>
            <a:endParaRPr lang="ru-RU"/>
          </a:p>
        </p:txBody>
      </p:sp>
    </p:spTree>
    <p:extLst>
      <p:ext uri="{BB962C8B-B14F-4D97-AF65-F5344CB8AC3E}">
        <p14:creationId xmlns:p14="http://schemas.microsoft.com/office/powerpoint/2010/main" val="216448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C2E341-D9B1-48F1-9AC8-D7992AD4DD73}"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FF229-4635-475D-BCF1-6AF5A03E159E}" type="slidenum">
              <a:rPr lang="ru-RU" smtClean="0"/>
              <a:pPr/>
              <a:t>‹#›</a:t>
            </a:fld>
            <a:endParaRPr lang="ru-RU"/>
          </a:p>
        </p:txBody>
      </p:sp>
    </p:spTree>
    <p:extLst>
      <p:ext uri="{BB962C8B-B14F-4D97-AF65-F5344CB8AC3E}">
        <p14:creationId xmlns:p14="http://schemas.microsoft.com/office/powerpoint/2010/main" val="254613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C2E341-D9B1-48F1-9AC8-D7992AD4DD73}"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FF229-4635-475D-BCF1-6AF5A03E159E}" type="slidenum">
              <a:rPr lang="ru-RU" smtClean="0"/>
              <a:pPr/>
              <a:t>‹#›</a:t>
            </a:fld>
            <a:endParaRPr lang="ru-RU"/>
          </a:p>
        </p:txBody>
      </p:sp>
    </p:spTree>
    <p:extLst>
      <p:ext uri="{BB962C8B-B14F-4D97-AF65-F5344CB8AC3E}">
        <p14:creationId xmlns:p14="http://schemas.microsoft.com/office/powerpoint/2010/main" val="383943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C2E341-D9B1-48F1-9AC8-D7992AD4DD73}"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FF229-4635-475D-BCF1-6AF5A03E159E}" type="slidenum">
              <a:rPr lang="ru-RU" smtClean="0"/>
              <a:pPr/>
              <a:t>‹#›</a:t>
            </a:fld>
            <a:endParaRPr lang="ru-RU"/>
          </a:p>
        </p:txBody>
      </p:sp>
    </p:spTree>
    <p:extLst>
      <p:ext uri="{BB962C8B-B14F-4D97-AF65-F5344CB8AC3E}">
        <p14:creationId xmlns:p14="http://schemas.microsoft.com/office/powerpoint/2010/main" val="341782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C2E341-D9B1-48F1-9AC8-D7992AD4DD73}" type="datetimeFigureOut">
              <a:rPr lang="ru-RU" smtClean="0"/>
              <a:pPr/>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FF229-4635-475D-BCF1-6AF5A03E159E}" type="slidenum">
              <a:rPr lang="ru-RU" smtClean="0"/>
              <a:pPr/>
              <a:t>‹#›</a:t>
            </a:fld>
            <a:endParaRPr lang="ru-RU"/>
          </a:p>
        </p:txBody>
      </p:sp>
    </p:spTree>
    <p:extLst>
      <p:ext uri="{BB962C8B-B14F-4D97-AF65-F5344CB8AC3E}">
        <p14:creationId xmlns:p14="http://schemas.microsoft.com/office/powerpoint/2010/main" val="73761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C2E341-D9B1-48F1-9AC8-D7992AD4DD73}" type="datetimeFigureOut">
              <a:rPr lang="ru-RU" smtClean="0"/>
              <a:pPr/>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4FF229-4635-475D-BCF1-6AF5A03E159E}" type="slidenum">
              <a:rPr lang="ru-RU" smtClean="0"/>
              <a:pPr/>
              <a:t>‹#›</a:t>
            </a:fld>
            <a:endParaRPr lang="ru-RU"/>
          </a:p>
        </p:txBody>
      </p:sp>
    </p:spTree>
    <p:extLst>
      <p:ext uri="{BB962C8B-B14F-4D97-AF65-F5344CB8AC3E}">
        <p14:creationId xmlns:p14="http://schemas.microsoft.com/office/powerpoint/2010/main" val="224738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C2E341-D9B1-48F1-9AC8-D7992AD4DD73}" type="datetimeFigureOut">
              <a:rPr lang="ru-RU" smtClean="0"/>
              <a:pPr/>
              <a:t>14.09.2021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4FF229-4635-475D-BCF1-6AF5A03E159E}" type="slidenum">
              <a:rPr lang="ru-RU" smtClean="0"/>
              <a:pPr/>
              <a:t>‹#›</a:t>
            </a:fld>
            <a:endParaRPr lang="ru-RU"/>
          </a:p>
        </p:txBody>
      </p:sp>
    </p:spTree>
    <p:extLst>
      <p:ext uri="{BB962C8B-B14F-4D97-AF65-F5344CB8AC3E}">
        <p14:creationId xmlns:p14="http://schemas.microsoft.com/office/powerpoint/2010/main" val="411154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C2E341-D9B1-48F1-9AC8-D7992AD4DD73}" type="datetimeFigureOut">
              <a:rPr lang="ru-RU" smtClean="0"/>
              <a:pPr/>
              <a:t>14.09.2021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4FF229-4635-475D-BCF1-6AF5A03E159E}" type="slidenum">
              <a:rPr lang="ru-RU" smtClean="0"/>
              <a:pPr/>
              <a:t>‹#›</a:t>
            </a:fld>
            <a:endParaRPr lang="ru-RU"/>
          </a:p>
        </p:txBody>
      </p:sp>
    </p:spTree>
    <p:extLst>
      <p:ext uri="{BB962C8B-B14F-4D97-AF65-F5344CB8AC3E}">
        <p14:creationId xmlns:p14="http://schemas.microsoft.com/office/powerpoint/2010/main" val="275122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C2E341-D9B1-48F1-9AC8-D7992AD4DD73}" type="datetimeFigureOut">
              <a:rPr lang="ru-RU" smtClean="0"/>
              <a:pPr/>
              <a:t>14.09.2021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4FF229-4635-475D-BCF1-6AF5A03E159E}" type="slidenum">
              <a:rPr lang="ru-RU" smtClean="0"/>
              <a:pPr/>
              <a:t>‹#›</a:t>
            </a:fld>
            <a:endParaRPr lang="ru-RU"/>
          </a:p>
        </p:txBody>
      </p:sp>
    </p:spTree>
    <p:extLst>
      <p:ext uri="{BB962C8B-B14F-4D97-AF65-F5344CB8AC3E}">
        <p14:creationId xmlns:p14="http://schemas.microsoft.com/office/powerpoint/2010/main" val="156810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C2E341-D9B1-48F1-9AC8-D7992AD4DD73}" type="datetimeFigureOut">
              <a:rPr lang="ru-RU" smtClean="0"/>
              <a:pPr/>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4FF229-4635-475D-BCF1-6AF5A03E159E}" type="slidenum">
              <a:rPr lang="ru-RU" smtClean="0"/>
              <a:pPr/>
              <a:t>‹#›</a:t>
            </a:fld>
            <a:endParaRPr lang="ru-RU"/>
          </a:p>
        </p:txBody>
      </p:sp>
    </p:spTree>
    <p:extLst>
      <p:ext uri="{BB962C8B-B14F-4D97-AF65-F5344CB8AC3E}">
        <p14:creationId xmlns:p14="http://schemas.microsoft.com/office/powerpoint/2010/main" val="222346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C2E341-D9B1-48F1-9AC8-D7992AD4DD73}" type="datetimeFigureOut">
              <a:rPr lang="ru-RU" smtClean="0"/>
              <a:pPr/>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4FF229-4635-475D-BCF1-6AF5A03E159E}" type="slidenum">
              <a:rPr lang="ru-RU" smtClean="0"/>
              <a:pPr/>
              <a:t>‹#›</a:t>
            </a:fld>
            <a:endParaRPr lang="ru-RU"/>
          </a:p>
        </p:txBody>
      </p:sp>
    </p:spTree>
    <p:extLst>
      <p:ext uri="{BB962C8B-B14F-4D97-AF65-F5344CB8AC3E}">
        <p14:creationId xmlns:p14="http://schemas.microsoft.com/office/powerpoint/2010/main" val="14982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2E341-D9B1-48F1-9AC8-D7992AD4DD73}" type="datetimeFigureOut">
              <a:rPr lang="ru-RU" smtClean="0"/>
              <a:pPr/>
              <a:t>14.09.2021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FF229-4635-475D-BCF1-6AF5A03E159E}" type="slidenum">
              <a:rPr lang="ru-RU" smtClean="0"/>
              <a:pPr/>
              <a:t>‹#›</a:t>
            </a:fld>
            <a:endParaRPr lang="ru-RU"/>
          </a:p>
        </p:txBody>
      </p:sp>
    </p:spTree>
    <p:extLst>
      <p:ext uri="{BB962C8B-B14F-4D97-AF65-F5344CB8AC3E}">
        <p14:creationId xmlns:p14="http://schemas.microsoft.com/office/powerpoint/2010/main" val="38359439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ловина рамки 8"/>
          <p:cNvSpPr/>
          <p:nvPr/>
        </p:nvSpPr>
        <p:spPr>
          <a:xfrm>
            <a:off x="1" y="1"/>
            <a:ext cx="3292687" cy="1263015"/>
          </a:xfrm>
          <a:prstGeom prst="halfFrame">
            <a:avLst/>
          </a:prstGeom>
          <a:solidFill>
            <a:srgbClr val="0070C0">
              <a:alpha val="30000"/>
            </a:srgbClr>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solidFill>
                <a:schemeClr val="tx1"/>
              </a:solidFill>
            </a:endParaRPr>
          </a:p>
        </p:txBody>
      </p:sp>
      <p:sp>
        <p:nvSpPr>
          <p:cNvPr id="10" name="Половина рамки 9"/>
          <p:cNvSpPr/>
          <p:nvPr/>
        </p:nvSpPr>
        <p:spPr>
          <a:xfrm rot="10800000">
            <a:off x="8899314" y="5594986"/>
            <a:ext cx="3292687" cy="1263015"/>
          </a:xfrm>
          <a:prstGeom prst="halfFrame">
            <a:avLst/>
          </a:prstGeom>
          <a:solidFill>
            <a:srgbClr val="0070C0">
              <a:alpha val="30000"/>
            </a:srgbClr>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en-US">
              <a:solidFill>
                <a:schemeClr val="tx1"/>
              </a:solidFill>
            </a:endParaRPr>
          </a:p>
        </p:txBody>
      </p:sp>
      <p:pic>
        <p:nvPicPr>
          <p:cNvPr id="13" name="Изображение 4" descr="эмблема казну"/>
          <p:cNvPicPr>
            <a:picLocks noChangeAspect="1"/>
          </p:cNvPicPr>
          <p:nvPr/>
        </p:nvPicPr>
        <p:blipFill>
          <a:blip r:embed="rId2"/>
          <a:stretch>
            <a:fillRect/>
          </a:stretch>
        </p:blipFill>
        <p:spPr>
          <a:xfrm>
            <a:off x="29515" y="-19581"/>
            <a:ext cx="1616829" cy="1633244"/>
          </a:xfrm>
          <a:prstGeom prst="rect">
            <a:avLst/>
          </a:prstGeom>
        </p:spPr>
      </p:pic>
      <p:pic>
        <p:nvPicPr>
          <p:cNvPr id="14" name="Изображение 5" descr="биология эмблема"/>
          <p:cNvPicPr>
            <a:picLocks noChangeAspect="1"/>
          </p:cNvPicPr>
          <p:nvPr/>
        </p:nvPicPr>
        <p:blipFill>
          <a:blip r:embed="rId3"/>
          <a:stretch>
            <a:fillRect/>
          </a:stretch>
        </p:blipFill>
        <p:spPr>
          <a:xfrm>
            <a:off x="10545657" y="1"/>
            <a:ext cx="1646344" cy="1594081"/>
          </a:xfrm>
          <a:prstGeom prst="rect">
            <a:avLst/>
          </a:prstGeom>
        </p:spPr>
      </p:pic>
      <p:sp>
        <p:nvSpPr>
          <p:cNvPr id="15" name="TextBox 14"/>
          <p:cNvSpPr txBox="1"/>
          <p:nvPr/>
        </p:nvSpPr>
        <p:spPr>
          <a:xfrm>
            <a:off x="2285973" y="428604"/>
            <a:ext cx="6858048" cy="923330"/>
          </a:xfrm>
          <a:prstGeom prst="rect">
            <a:avLst/>
          </a:prstGeom>
          <a:noFill/>
        </p:spPr>
        <p:txBody>
          <a:bodyPr wrap="square" rtlCol="0">
            <a:spAutoFit/>
          </a:bodyPr>
          <a:lstStyle/>
          <a:p>
            <a:pPr algn="ctr"/>
            <a:r>
              <a:rPr lang="kk-KZ" altLang="ru-RU" b="1" dirty="0" smtClean="0">
                <a:latin typeface="Times New Roman" panose="02020603050405020304" charset="0"/>
                <a:cs typeface="Times New Roman" panose="02020603050405020304" charset="0"/>
              </a:rPr>
              <a:t>Әл-Фараби атындағы Қазақ Ұлттық Университеті</a:t>
            </a:r>
          </a:p>
          <a:p>
            <a:pPr algn="ctr"/>
            <a:r>
              <a:rPr lang="kk-KZ" altLang="ru-RU" b="1" dirty="0" smtClean="0">
                <a:latin typeface="Times New Roman" panose="02020603050405020304" charset="0"/>
                <a:cs typeface="Times New Roman" panose="02020603050405020304" charset="0"/>
              </a:rPr>
              <a:t>Биология және биотехнология факультеті</a:t>
            </a:r>
          </a:p>
          <a:p>
            <a:pPr algn="ctr"/>
            <a:r>
              <a:rPr lang="kk-KZ" altLang="ru-RU" b="1" dirty="0" smtClean="0">
                <a:latin typeface="Times New Roman" panose="02020603050405020304" charset="0"/>
                <a:cs typeface="Times New Roman" panose="02020603050405020304" charset="0"/>
              </a:rPr>
              <a:t>Биоалуантүрлілік және биоресурстар</a:t>
            </a:r>
            <a:endParaRPr lang="kk-KZ" altLang="ru-RU" b="1" dirty="0">
              <a:latin typeface="Times New Roman" panose="02020603050405020304" charset="0"/>
              <a:cs typeface="Times New Roman" panose="02020603050405020304" charset="0"/>
            </a:endParaRPr>
          </a:p>
        </p:txBody>
      </p:sp>
      <p:sp>
        <p:nvSpPr>
          <p:cNvPr id="16" name="TextBox 15"/>
          <p:cNvSpPr txBox="1"/>
          <p:nvPr/>
        </p:nvSpPr>
        <p:spPr>
          <a:xfrm>
            <a:off x="1476342" y="1771463"/>
            <a:ext cx="9239315"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k-KZ" sz="3200" b="1" dirty="0" smtClean="0">
                <a:latin typeface="Times New Roman" pitchFamily="18" charset="0"/>
                <a:cs typeface="Times New Roman" pitchFamily="18" charset="0"/>
              </a:rPr>
              <a:t>Тақырыбы:</a:t>
            </a:r>
            <a:r>
              <a:rPr lang="kk-KZ" sz="3200" dirty="0" smtClean="0">
                <a:latin typeface="Times New Roman" panose="02020603050405020304" pitchFamily="18" charset="0"/>
                <a:cs typeface="Times New Roman" panose="02020603050405020304" pitchFamily="18" charset="0"/>
              </a:rPr>
              <a:t>Ұлпалар </a:t>
            </a:r>
            <a:r>
              <a:rPr lang="kk-KZ" sz="3200" dirty="0">
                <a:latin typeface="Times New Roman" panose="02020603050405020304" pitchFamily="18" charset="0"/>
                <a:cs typeface="Times New Roman" panose="02020603050405020304" pitchFamily="18" charset="0"/>
              </a:rPr>
              <a:t>мен клеткаларды цито- және гистохимиялық әдістер арқылы зерттеу. Радиоавтография әдісі. Сандық гистохимиялық әдістер (цитоспектрофотометрия, цитоспектрофлюориметрия</a:t>
            </a:r>
            <a:r>
              <a:rPr lang="kk-KZ" sz="3200" b="1"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a:p>
            <a:pPr algn="ct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69718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3010346"/>
          </a:xfrm>
        </p:spPr>
        <p:txBody>
          <a:bodyPr>
            <a:normAutofit/>
          </a:bodyPr>
          <a:lstStyle/>
          <a:p>
            <a:pPr algn="just"/>
            <a:r>
              <a:rPr lang="kk-KZ" sz="3200" b="1" dirty="0">
                <a:latin typeface="Times New Roman" panose="02020603050405020304" pitchFamily="18" charset="0"/>
                <a:cs typeface="Times New Roman" panose="02020603050405020304" pitchFamily="18" charset="0"/>
              </a:rPr>
              <a:t>Гистохимиялық зерттеу әдістері</a:t>
            </a:r>
            <a:r>
              <a:rPr lang="kk-KZ" sz="3200" b="1" dirty="0" smtClean="0">
                <a:latin typeface="Times New Roman" panose="02020603050405020304" pitchFamily="18" charset="0"/>
                <a:cs typeface="Times New Roman" panose="02020603050405020304" pitchFamily="18" charset="0"/>
              </a:rPr>
              <a:t>.</a:t>
            </a:r>
            <a:br>
              <a:rPr lang="kk-KZ" sz="3200" b="1" dirty="0" smtClean="0">
                <a:latin typeface="Times New Roman" panose="02020603050405020304" pitchFamily="18" charset="0"/>
                <a:cs typeface="Times New Roman" panose="02020603050405020304" pitchFamily="18" charset="0"/>
              </a:rPr>
            </a:br>
            <a:r>
              <a:rPr lang="kk-KZ" sz="3200" b="1" dirty="0">
                <a:latin typeface="Times New Roman" panose="02020603050405020304" pitchFamily="18" charset="0"/>
                <a:cs typeface="Times New Roman" panose="02020603050405020304" pitchFamily="18" charset="0"/>
              </a:rPr>
              <a:t/>
            </a:r>
            <a:br>
              <a:rPr lang="kk-KZ" sz="3200" b="1" dirty="0">
                <a:latin typeface="Times New Roman" panose="02020603050405020304" pitchFamily="18" charset="0"/>
                <a:cs typeface="Times New Roman" panose="02020603050405020304" pitchFamily="18" charset="0"/>
              </a:rPr>
            </a:br>
            <a:r>
              <a:rPr lang="kk-KZ" sz="2000" dirty="0">
                <a:latin typeface="Times New Roman" panose="02020603050405020304" pitchFamily="18" charset="0"/>
                <a:cs typeface="Times New Roman" panose="02020603050405020304" pitchFamily="18" charset="0"/>
              </a:rPr>
              <a:t>Әр түрлі химиялық заттарды және олардың метаболизмының өнімдерінің оқшау бөліктерін зерттейтін гистологиялық әдіс болып табылады. Ферменттердің гистохимиялық зерттеу әдісінің негізгі мақсаты оларды оқшаулау, ал биохимиялық әдісте олардың активтілік дәрежесін зерттеу. Ферменттердің оқшаулануын тек гистохимиялық әдіспен тексеруге болады. </a:t>
            </a:r>
            <a:endParaRPr lang="ru-RU" sz="2000" dirty="0">
              <a:latin typeface="Times New Roman" panose="02020603050405020304" pitchFamily="18" charset="0"/>
              <a:cs typeface="Times New Roman" panose="02020603050405020304" pitchFamily="18" charset="0"/>
            </a:endParaRPr>
          </a:p>
        </p:txBody>
      </p:sp>
      <p:pic>
        <p:nvPicPr>
          <p:cNvPr id="3" name="Рисунок 3">
            <a:extLst>
              <a:ext uri="{FF2B5EF4-FFF2-40B4-BE49-F238E27FC236}">
                <a16:creationId xmlns:a16="http://schemas.microsoft.com/office/drawing/2014/main" id="{3482B10E-E547-604C-8CFC-95BFFD628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67" y="3284984"/>
            <a:ext cx="7265940" cy="3298378"/>
          </a:xfrm>
          <a:prstGeom prst="rect">
            <a:avLst/>
          </a:prstGeom>
        </p:spPr>
      </p:pic>
    </p:spTree>
    <p:extLst>
      <p:ext uri="{BB962C8B-B14F-4D97-AF65-F5344CB8AC3E}">
        <p14:creationId xmlns:p14="http://schemas.microsoft.com/office/powerpoint/2010/main" val="152429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2594" y="274638"/>
            <a:ext cx="9914709" cy="5602634"/>
          </a:xfrm>
        </p:spPr>
        <p:txBody>
          <a:bodyPr>
            <a:normAutofit/>
          </a:bodyPr>
          <a:lstStyle/>
          <a:p>
            <a:pPr algn="just"/>
            <a:r>
              <a:rPr lang="kk-KZ" sz="2800" dirty="0">
                <a:latin typeface="Times New Roman" panose="02020603050405020304" pitchFamily="18" charset="0"/>
                <a:cs typeface="Times New Roman" panose="02020603050405020304" pitchFamily="18" charset="0"/>
              </a:rPr>
              <a:t>Гистохимиялық әдістер клетканың, ұлпаның құрамындағы химиялық заттардың мөлшерін, саласын тексеруге мүмкіндік береді. Бұл әдіс химиялық реакциялар арқылы клеткалар мен ұлпалардың құрамындағы қосылыстарды тексеріп отырады. </a:t>
            </a:r>
            <a:br>
              <a:rPr lang="kk-KZ" sz="2800" dirty="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Қазіргі кездерде қолданылып жүрген тәсілдер арқылы клетканың құрамдары белоктарды, нуклеин қышқылдарын ферменттерді анықтауға болады.</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99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2938338"/>
          </a:xfrm>
        </p:spPr>
        <p:txBody>
          <a:bodyPr>
            <a:normAutofit/>
          </a:bodyPr>
          <a:lstStyle/>
          <a:p>
            <a:pPr algn="just"/>
            <a:r>
              <a:rPr lang="kk-KZ" sz="2800" dirty="0">
                <a:latin typeface="Times New Roman" panose="02020603050405020304" pitchFamily="18" charset="0"/>
                <a:cs typeface="Times New Roman" panose="02020603050405020304" pitchFamily="18" charset="0"/>
              </a:rPr>
              <a:t>Гистохимиялық әдістер мұздатылған кесінділерді бояу кезінде жиі қолданылады, алайда парафинді кесінділердіде бояуға пайдалануға болады. Соңғы жылдары гистохимиялық тәсілдердіэлектрондық микроскопиялық әдіспен бірге жүргізу болашағы мол жаңа бағыттық – электрондық гистохимияның дамуына әкеліп соқты</a:t>
            </a:r>
            <a:endParaRPr lang="ru-RU" sz="2800" dirty="0">
              <a:latin typeface="Times New Roman" panose="02020603050405020304" pitchFamily="18" charset="0"/>
              <a:cs typeface="Times New Roman" panose="02020603050405020304" pitchFamily="18" charset="0"/>
            </a:endParaRPr>
          </a:p>
        </p:txBody>
      </p:sp>
      <p:pic>
        <p:nvPicPr>
          <p:cNvPr id="3" name="Рисунок 3">
            <a:extLst>
              <a:ext uri="{FF2B5EF4-FFF2-40B4-BE49-F238E27FC236}">
                <a16:creationId xmlns:a16="http://schemas.microsoft.com/office/drawing/2014/main" id="{F48AFC9A-AE5D-124F-987B-E292F0E1B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276" y="3116354"/>
            <a:ext cx="6927271" cy="3231877"/>
          </a:xfrm>
          <a:prstGeom prst="rect">
            <a:avLst/>
          </a:prstGeom>
        </p:spPr>
      </p:pic>
    </p:spTree>
    <p:extLst>
      <p:ext uri="{BB962C8B-B14F-4D97-AF65-F5344CB8AC3E}">
        <p14:creationId xmlns:p14="http://schemas.microsoft.com/office/powerpoint/2010/main" val="52731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3446" y="980728"/>
            <a:ext cx="10849205" cy="3970318"/>
          </a:xfrm>
          <a:prstGeom prst="rect">
            <a:avLst/>
          </a:prstGeom>
        </p:spPr>
        <p:txBody>
          <a:bodyPr wrap="square">
            <a:spAutoFit/>
          </a:bodyPr>
          <a:lstStyle/>
          <a:p>
            <a:pPr algn="just"/>
            <a:r>
              <a:rPr lang="ru-RU" sz="3600" b="1" dirty="0" err="1" smtClean="0">
                <a:latin typeface="Times New Roman" pitchFamily="18" charset="0"/>
                <a:cs typeface="Times New Roman" pitchFamily="18" charset="0"/>
              </a:rPr>
              <a:t>Цитофотометрия</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зерттелетін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компоненттердің</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спектрлік</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қасиеттерін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анықтауға</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негізделген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жасушалардың</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құрамын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сандық</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талдау</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әдісі</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микроспектрофотометрия</a:t>
            </a:r>
            <a:r>
              <a:rPr lang="ru-RU" sz="3600" b="1" dirty="0" smtClean="0">
                <a:latin typeface="Times New Roman" pitchFamily="18" charset="0"/>
                <a:cs typeface="Times New Roman" pitchFamily="18" charset="0"/>
              </a:rPr>
              <a:t> - </a:t>
            </a:r>
            <a:r>
              <a:rPr lang="ru-RU" sz="3600" b="1" dirty="0" err="1" smtClean="0">
                <a:latin typeface="Times New Roman" pitchFamily="18" charset="0"/>
                <a:cs typeface="Times New Roman" pitchFamily="18" charset="0"/>
              </a:rPr>
              <a:t>оның</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принциптерін</a:t>
            </a:r>
            <a:r>
              <a:rPr lang="ru-RU" sz="3600" b="1" dirty="0" smtClean="0">
                <a:latin typeface="Times New Roman" pitchFamily="18" charset="0"/>
                <a:cs typeface="Times New Roman" pitchFamily="18" charset="0"/>
              </a:rPr>
              <a:t> Т. </a:t>
            </a:r>
            <a:r>
              <a:rPr lang="ru-RU" sz="3600" b="1" dirty="0" err="1" smtClean="0">
                <a:latin typeface="Times New Roman" pitchFamily="18" charset="0"/>
                <a:cs typeface="Times New Roman" pitchFamily="18" charset="0"/>
              </a:rPr>
              <a:t>Касперсон</a:t>
            </a:r>
            <a:r>
              <a:rPr lang="ru-RU" sz="3600" b="1" dirty="0" smtClean="0">
                <a:latin typeface="Times New Roman" pitchFamily="18" charset="0"/>
                <a:cs typeface="Times New Roman" pitchFamily="18" charset="0"/>
              </a:rPr>
              <a:t> 1936 </a:t>
            </a:r>
            <a:r>
              <a:rPr lang="ru-RU" sz="3600" b="1" dirty="0" err="1" smtClean="0">
                <a:latin typeface="Times New Roman" pitchFamily="18" charset="0"/>
                <a:cs typeface="Times New Roman" pitchFamily="18" charset="0"/>
              </a:rPr>
              <a:t>жылы</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жасаған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немесе</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белгілі</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бір</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бояғышты</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байланыстыратын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материалдың</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мөлшерін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өлшеу</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Фельген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түсі</a:t>
            </a:r>
            <a:r>
              <a:rPr lang="ru-RU" sz="3600" b="1" dirty="0" smtClean="0">
                <a:latin typeface="Times New Roman" pitchFamily="18" charset="0"/>
                <a:cs typeface="Times New Roman" pitchFamily="18" charset="0"/>
              </a:rPr>
              <a:t> бар ДНҚ)</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61092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91478" y="476672"/>
            <a:ext cx="9288693" cy="1938992"/>
          </a:xfrm>
          <a:prstGeom prst="rect">
            <a:avLst/>
          </a:prstGeom>
        </p:spPr>
        <p:txBody>
          <a:bodyPr wrap="square">
            <a:spAutoFit/>
          </a:bodyPr>
          <a:lstStyle/>
          <a:p>
            <a:pPr algn="just"/>
            <a:r>
              <a:rPr lang="ru-RU" sz="2000" b="1" dirty="0" err="1" smtClean="0">
                <a:latin typeface="Times New Roman" pitchFamily="18" charset="0"/>
                <a:cs typeface="Times New Roman" pitchFamily="18" charset="0"/>
              </a:rPr>
              <a:t>Цитоспектрофотометрия</a:t>
            </a:r>
            <a:r>
              <a:rPr lang="ru-RU" sz="2000" b="1" dirty="0" smtClean="0">
                <a:latin typeface="Times New Roman" pitchFamily="18" charset="0"/>
                <a:cs typeface="Times New Roman" pitchFamily="18" charset="0"/>
              </a:rPr>
              <a:t> - </a:t>
            </a:r>
            <a:r>
              <a:rPr lang="ru-RU" sz="2000" b="1" dirty="0" err="1" smtClean="0">
                <a:latin typeface="Times New Roman" pitchFamily="18" charset="0"/>
                <a:cs typeface="Times New Roman" pitchFamily="18" charset="0"/>
              </a:rPr>
              <a:t>ихабсорбциялық</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спектрлер</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бойынша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жасушаішілік</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заттарды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сандық</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зерттеу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әдісі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Цитоспектрофлюориметрия</a:t>
            </a:r>
            <a:r>
              <a:rPr lang="ru-RU" sz="2000" b="1" dirty="0" smtClean="0">
                <a:latin typeface="Times New Roman" pitchFamily="18" charset="0"/>
                <a:cs typeface="Times New Roman" pitchFamily="18" charset="0"/>
              </a:rPr>
              <a:t> - флюоресценция </a:t>
            </a:r>
            <a:r>
              <a:rPr lang="ru-RU" sz="2000" b="1" dirty="0" err="1" smtClean="0">
                <a:latin typeface="Times New Roman" pitchFamily="18" charset="0"/>
                <a:cs typeface="Times New Roman" pitchFamily="18" charset="0"/>
              </a:rPr>
              <a:t>спектрлері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бойынша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немесе</a:t>
            </a:r>
            <a:r>
              <a:rPr lang="ru-RU" sz="2000" b="1" dirty="0" smtClean="0">
                <a:latin typeface="Times New Roman" pitchFamily="18" charset="0"/>
                <a:cs typeface="Times New Roman" pitchFamily="18" charset="0"/>
              </a:rPr>
              <a:t> флюоресценция </a:t>
            </a:r>
            <a:r>
              <a:rPr lang="ru-RU" sz="2000" b="1" dirty="0" err="1" smtClean="0">
                <a:latin typeface="Times New Roman" pitchFamily="18" charset="0"/>
                <a:cs typeface="Times New Roman" pitchFamily="18" charset="0"/>
              </a:rPr>
              <a:t>қарқындылығы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бойынша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алдын</a:t>
            </a:r>
            <a:r>
              <a:rPr lang="ru-RU" sz="2000" b="1" dirty="0" smtClean="0">
                <a:latin typeface="Times New Roman" pitchFamily="18" charset="0"/>
                <a:cs typeface="Times New Roman" pitchFamily="18" charset="0"/>
              </a:rPr>
              <a:t> ала </a:t>
            </a:r>
            <a:r>
              <a:rPr lang="ru-RU" sz="2000" b="1" dirty="0" err="1" smtClean="0">
                <a:latin typeface="Times New Roman" pitchFamily="18" charset="0"/>
                <a:cs typeface="Times New Roman" pitchFamily="18" charset="0"/>
              </a:rPr>
              <a:t>таңдалған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бір</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толқынмен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жасушаішілік</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заттарды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сандық</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зерттеу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әдісі</a:t>
            </a:r>
            <a:r>
              <a:rPr lang="ru-RU" sz="2000" b="1" dirty="0" smtClean="0">
                <a:latin typeface="Times New Roman" pitchFamily="18" charset="0"/>
                <a:cs typeface="Times New Roman" pitchFamily="18" charset="0"/>
              </a:rPr>
              <a:t>; •Интерферометрия-</a:t>
            </a:r>
            <a:r>
              <a:rPr lang="ru-RU" sz="2000" b="1" dirty="0" err="1" smtClean="0">
                <a:latin typeface="Times New Roman" pitchFamily="18" charset="0"/>
                <a:cs typeface="Times New Roman" pitchFamily="18" charset="0"/>
              </a:rPr>
              <a:t>тірі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және</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бекітілген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жасушалардағы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құрғақ</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массаны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және</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тығыз</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заттардың</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концентрациясын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бағалауға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мүмкіндік</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береді</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26" y="2808514"/>
            <a:ext cx="10228217" cy="36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193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11424" y="751344"/>
            <a:ext cx="10753195" cy="4154984"/>
          </a:xfrm>
          <a:prstGeom prst="rect">
            <a:avLst/>
          </a:prstGeom>
        </p:spPr>
        <p:txBody>
          <a:bodyPr wrap="square">
            <a:spAutoFit/>
          </a:bodyPr>
          <a:lstStyle/>
          <a:p>
            <a:pPr algn="just"/>
            <a:r>
              <a:rPr lang="ru-RU" sz="2400" b="1" dirty="0" smtClean="0">
                <a:latin typeface="Times New Roman" pitchFamily="18" charset="0"/>
                <a:cs typeface="Times New Roman" pitchFamily="18" charset="0"/>
              </a:rPr>
              <a:t>ЦИТОФОТОМЕТРИЯ (</a:t>
            </a:r>
            <a:r>
              <a:rPr lang="ru-RU" sz="2400" b="1" dirty="0" err="1" smtClean="0">
                <a:latin typeface="Times New Roman" pitchFamily="18" charset="0"/>
                <a:cs typeface="Times New Roman" pitchFamily="18" charset="0"/>
              </a:rPr>
              <a:t>цитоспектрофотометрия</a:t>
            </a:r>
            <a:r>
              <a:rPr lang="ru-RU" sz="2400" b="1" dirty="0" smtClean="0">
                <a:latin typeface="Times New Roman" pitchFamily="18" charset="0"/>
                <a:cs typeface="Times New Roman" pitchFamily="18" charset="0"/>
              </a:rPr>
              <a:t>) (грек. </a:t>
            </a:r>
            <a:r>
              <a:rPr lang="en-US" sz="2400" b="1" dirty="0" err="1" smtClean="0">
                <a:latin typeface="Times New Roman" pitchFamily="18" charset="0"/>
                <a:cs typeface="Times New Roman" pitchFamily="18" charset="0"/>
              </a:rPr>
              <a:t>kytos</a:t>
            </a:r>
            <a:r>
              <a:rPr lang="en-US"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сыйымдылық</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мұнда</a:t>
            </a:r>
            <a:r>
              <a:rPr lang="ru-RU"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phos</a:t>
            </a:r>
            <a:r>
              <a:rPr lang="en-US"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жасушасы</a:t>
            </a: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photos </a:t>
            </a:r>
            <a:r>
              <a:rPr lang="ru-RU" sz="2400" b="1" dirty="0" err="1" smtClean="0">
                <a:latin typeface="Times New Roman" pitchFamily="18" charset="0"/>
                <a:cs typeface="Times New Roman" pitchFamily="18" charset="0"/>
              </a:rPr>
              <a:t>Жарық</a:t>
            </a:r>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metreo</a:t>
            </a:r>
            <a:r>
              <a:rPr lang="en-US"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өлшеу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өлшеу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микрофотометрия</a:t>
            </a:r>
            <a:r>
              <a:rPr lang="ru-RU" sz="2400" b="1" dirty="0" smtClean="0">
                <a:latin typeface="Times New Roman" pitchFamily="18" charset="0"/>
                <a:cs typeface="Times New Roman" pitchFamily="18" charset="0"/>
              </a:rPr>
              <a:t>) - </a:t>
            </a:r>
            <a:r>
              <a:rPr lang="ru-RU" sz="2400" b="1" dirty="0" err="1" smtClean="0">
                <a:latin typeface="Times New Roman" pitchFamily="18" charset="0"/>
                <a:cs typeface="Times New Roman" pitchFamily="18" charset="0"/>
              </a:rPr>
              <a:t>Жарық</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сіңіру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арқылы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жасушалардың</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химиялық</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құрамын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анықтауға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мүмкіндік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беретін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цитохимиялық</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зерттеу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әдісі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гетерогенді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қасиеттері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жасушалық</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популяциялардың</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шығу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тегі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бір</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жасушаның</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құрылымын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дифференциалды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химиялық</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талдау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бір</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жиынтықтың</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хромосомалары</a:t>
            </a:r>
            <a:r>
              <a:rPr lang="ru-RU" sz="2400" b="1" dirty="0" smtClean="0">
                <a:latin typeface="Times New Roman" pitchFamily="18" charset="0"/>
                <a:cs typeface="Times New Roman" pitchFamily="18" charset="0"/>
              </a:rPr>
              <a:t>, ядро </a:t>
            </a:r>
            <a:r>
              <a:rPr lang="ru-RU" sz="2400" b="1" dirty="0" err="1" smtClean="0">
                <a:latin typeface="Times New Roman" pitchFamily="18" charset="0"/>
                <a:cs typeface="Times New Roman" pitchFamily="18" charset="0"/>
              </a:rPr>
              <a:t>және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т.б</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жасушадағы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заттардың</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қозғалу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динамикасын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және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олардың</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уақыт</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өте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келе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өзгеруін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зерттеу</a:t>
            </a:r>
            <a:r>
              <a:rPr lang="ru-RU" sz="2400" b="1" dirty="0" smtClean="0">
                <a:latin typeface="Times New Roman" pitchFamily="18" charset="0"/>
                <a:cs typeface="Times New Roman" pitchFamily="18" charset="0"/>
              </a:rPr>
              <a:t>, диагноз </a:t>
            </a:r>
            <a:r>
              <a:rPr lang="ru-RU" sz="2400" b="1" dirty="0" err="1" smtClean="0">
                <a:latin typeface="Times New Roman" pitchFamily="18" charset="0"/>
                <a:cs typeface="Times New Roman" pitchFamily="18" charset="0"/>
              </a:rPr>
              <a:t>қою</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сонымен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қатар</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аурудың</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болжамын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анықтау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үшін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қолданылады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Цитофотометрия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принциптерін</a:t>
            </a:r>
            <a:r>
              <a:rPr lang="ru-RU" sz="2400" b="1" dirty="0" smtClean="0">
                <a:latin typeface="Times New Roman" pitchFamily="18" charset="0"/>
                <a:cs typeface="Times New Roman" pitchFamily="18" charset="0"/>
              </a:rPr>
              <a:t> 1936 </a:t>
            </a:r>
            <a:r>
              <a:rPr lang="ru-RU" sz="2400" b="1" dirty="0" err="1" smtClean="0">
                <a:latin typeface="Times New Roman" pitchFamily="18" charset="0"/>
                <a:cs typeface="Times New Roman" pitchFamily="18" charset="0"/>
              </a:rPr>
              <a:t>жылы</a:t>
            </a:r>
            <a:r>
              <a:rPr lang="ru-RU" sz="2400" b="1" dirty="0" smtClean="0">
                <a:latin typeface="Times New Roman" pitchFamily="18" charset="0"/>
                <a:cs typeface="Times New Roman" pitchFamily="18" charset="0"/>
              </a:rPr>
              <a:t> швед </a:t>
            </a:r>
            <a:r>
              <a:rPr lang="ru-RU" sz="2400" b="1" dirty="0" err="1" smtClean="0">
                <a:latin typeface="Times New Roman" pitchFamily="18" charset="0"/>
                <a:cs typeface="Times New Roman" pitchFamily="18" charset="0"/>
              </a:rPr>
              <a:t>ғалымы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Касперсон</a:t>
            </a: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 </a:t>
            </a:r>
            <a:r>
              <a:rPr lang="en-US" sz="2400" b="1" dirty="0" err="1" smtClean="0">
                <a:latin typeface="Times New Roman" pitchFamily="18" charset="0"/>
                <a:cs typeface="Times New Roman" pitchFamily="18" charset="0"/>
              </a:rPr>
              <a:t>Caspersson</a:t>
            </a:r>
            <a:r>
              <a:rPr lang="en-US"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жасаған</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67862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Заголовок 1048646"/>
          <p:cNvSpPr>
            <a:spLocks noGrp="1"/>
          </p:cNvSpPr>
          <p:nvPr>
            <p:ph type="title"/>
          </p:nvPr>
        </p:nvSpPr>
        <p:spPr>
          <a:xfrm>
            <a:off x="3082833" y="143057"/>
            <a:ext cx="5839097" cy="1325563"/>
          </a:xfrm>
        </p:spPr>
        <p:txBody>
          <a:bodyPr>
            <a:noAutofit/>
          </a:bodyPr>
          <a:lstStyle/>
          <a:p>
            <a:r>
              <a:rPr lang="ru" sz="4800" b="1" dirty="0">
                <a:latin typeface="Times New Roman" panose="02020603050405020304" pitchFamily="18" charset="0"/>
                <a:cs typeface="Times New Roman" panose="02020603050405020304" pitchFamily="18" charset="0"/>
              </a:rPr>
              <a:t>Интерферометрия</a:t>
            </a:r>
            <a:r>
              <a:rPr lang="en-US" altLang="ru" sz="4800" dirty="0">
                <a:latin typeface="Times New Roman" panose="02020603050405020304" pitchFamily="18" charset="0"/>
                <a:cs typeface="Times New Roman" panose="02020603050405020304" pitchFamily="18" charset="0"/>
              </a:rPr>
              <a:t> </a:t>
            </a:r>
            <a:endParaRPr lang="ru-RU" sz="4800" dirty="0">
              <a:latin typeface="Times New Roman" panose="02020603050405020304" pitchFamily="18" charset="0"/>
              <a:cs typeface="Times New Roman" panose="02020603050405020304" pitchFamily="18" charset="0"/>
            </a:endParaRPr>
          </a:p>
        </p:txBody>
      </p:sp>
      <p:sp>
        <p:nvSpPr>
          <p:cNvPr id="1048648" name="TextBox 1048647"/>
          <p:cNvSpPr txBox="1"/>
          <p:nvPr/>
        </p:nvSpPr>
        <p:spPr>
          <a:xfrm>
            <a:off x="1070930" y="1638437"/>
            <a:ext cx="9536110" cy="2554545"/>
          </a:xfrm>
          <a:prstGeom prst="rect">
            <a:avLst/>
          </a:prstGeom>
        </p:spPr>
        <p:txBody>
          <a:bodyPr wrap="square" rtlCol="0">
            <a:spAutoFit/>
          </a:bodyPr>
          <a:lstStyle/>
          <a:p>
            <a:pPr algn="just"/>
            <a:r>
              <a:rPr lang="ru-RU" sz="4000" dirty="0" smtClean="0">
                <a:solidFill>
                  <a:srgbClr val="000000"/>
                </a:solidFill>
                <a:latin typeface="Times New Roman" panose="02020603050405020304" pitchFamily="18" charset="0"/>
                <a:cs typeface="Times New Roman" panose="02020603050405020304" pitchFamily="18" charset="0"/>
              </a:rPr>
              <a:t>Интерферометрия - </a:t>
            </a:r>
            <a:r>
              <a:rPr lang="ru-RU" sz="4000" dirty="0" err="1" smtClean="0">
                <a:solidFill>
                  <a:srgbClr val="000000"/>
                </a:solidFill>
                <a:latin typeface="Times New Roman" panose="02020603050405020304" pitchFamily="18" charset="0"/>
                <a:cs typeface="Times New Roman" panose="02020603050405020304" pitchFamily="18" charset="0"/>
              </a:rPr>
              <a:t>бұл</a:t>
            </a:r>
            <a:r>
              <a:rPr lang="ru-RU" sz="4000" dirty="0" smtClean="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толқындар</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жиналатын</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әдетте</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электромагниттік</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ақпарат</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алу</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үшін</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қолданылатын</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кедергі</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құбылысын</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тудыратын</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әдістер</a:t>
            </a:r>
            <a:r>
              <a:rPr lang="ru-RU" sz="4000" dirty="0">
                <a:solidFill>
                  <a:srgbClr val="000000"/>
                </a:solidFill>
                <a:latin typeface="Times New Roman" panose="02020603050405020304" pitchFamily="18" charset="0"/>
                <a:cs typeface="Times New Roman" panose="02020603050405020304" pitchFamily="18" charset="0"/>
              </a:rPr>
              <a:t> </a:t>
            </a:r>
            <a:r>
              <a:rPr lang="ru-RU" sz="4000" dirty="0" err="1">
                <a:solidFill>
                  <a:srgbClr val="000000"/>
                </a:solidFill>
                <a:latin typeface="Times New Roman" panose="02020603050405020304" pitchFamily="18" charset="0"/>
                <a:cs typeface="Times New Roman" panose="02020603050405020304" pitchFamily="18" charset="0"/>
              </a:rPr>
              <a:t>тобы</a:t>
            </a:r>
            <a:r>
              <a:rPr lang="ru-RU" sz="40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10288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Заголовок 1048648"/>
          <p:cNvSpPr>
            <a:spLocks noGrp="1"/>
          </p:cNvSpPr>
          <p:nvPr>
            <p:ph type="title"/>
          </p:nvPr>
        </p:nvSpPr>
        <p:spPr/>
        <p:txBody>
          <a:bodyPr/>
          <a:lstStyle/>
          <a:p>
            <a:endParaRPr lang="ru-RU"/>
          </a:p>
        </p:txBody>
      </p:sp>
      <p:pic>
        <p:nvPicPr>
          <p:cNvPr id="2097152" name="Рисунок 2097151"/>
          <p:cNvPicPr>
            <a:picLocks/>
          </p:cNvPicPr>
          <p:nvPr/>
        </p:nvPicPr>
        <p:blipFill>
          <a:blip r:embed="rId2"/>
          <a:stretch>
            <a:fillRect/>
          </a:stretch>
        </p:blipFill>
        <p:spPr>
          <a:xfrm>
            <a:off x="587829" y="222069"/>
            <a:ext cx="10946674" cy="6361611"/>
          </a:xfrm>
          <a:prstGeom prst="rect">
            <a:avLst/>
          </a:prstGeom>
        </p:spPr>
      </p:pic>
    </p:spTree>
    <p:extLst>
      <p:ext uri="{BB962C8B-B14F-4D97-AF65-F5344CB8AC3E}">
        <p14:creationId xmlns:p14="http://schemas.microsoft.com/office/powerpoint/2010/main" val="344162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Заголовок 1048649"/>
          <p:cNvSpPr>
            <a:spLocks noGrp="1"/>
          </p:cNvSpPr>
          <p:nvPr>
            <p:ph type="title"/>
          </p:nvPr>
        </p:nvSpPr>
        <p:spPr/>
        <p:txBody>
          <a:bodyPr/>
          <a:lstStyle/>
          <a:p>
            <a:pPr algn="ctr"/>
            <a:r>
              <a:rPr lang="ru-RU" b="1" dirty="0" err="1">
                <a:latin typeface="Times New Roman" panose="02020603050405020304" pitchFamily="18" charset="0"/>
                <a:cs typeface="Times New Roman" panose="02020603050405020304" pitchFamily="18" charset="0"/>
              </a:rPr>
              <a:t>Негізгі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принциптері</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1048651" name="TextBox 1048650"/>
          <p:cNvSpPr txBox="1"/>
          <p:nvPr/>
        </p:nvSpPr>
        <p:spPr>
          <a:xfrm>
            <a:off x="1673579" y="1690689"/>
            <a:ext cx="9808672" cy="2185214"/>
          </a:xfrm>
          <a:prstGeom prst="rect">
            <a:avLst/>
          </a:prstGeom>
        </p:spPr>
        <p:txBody>
          <a:bodyPr wrap="square" rtlCol="0">
            <a:spAutoFit/>
          </a:bodyPr>
          <a:lstStyle/>
          <a:p>
            <a:pPr algn="just"/>
            <a:r>
              <a:rPr lang="ru-RU" sz="3400" dirty="0">
                <a:solidFill>
                  <a:srgbClr val="000000"/>
                </a:solidFill>
                <a:latin typeface="Times New Roman" panose="02020603050405020304" pitchFamily="18" charset="0"/>
                <a:cs typeface="Times New Roman" panose="02020603050405020304" pitchFamily="18" charset="0"/>
              </a:rPr>
              <a:t>Интерферометрия </a:t>
            </a:r>
            <a:r>
              <a:rPr lang="ru-RU" sz="3400" dirty="0" err="1">
                <a:solidFill>
                  <a:srgbClr val="000000"/>
                </a:solidFill>
                <a:latin typeface="Times New Roman" panose="02020603050405020304" pitchFamily="18" charset="0"/>
                <a:cs typeface="Times New Roman" panose="02020603050405020304" pitchFamily="18" charset="0"/>
              </a:rPr>
              <a:t>толқындарды</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біріктіру</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үшін</a:t>
            </a:r>
            <a:r>
              <a:rPr lang="ru-RU" sz="3400" dirty="0">
                <a:solidFill>
                  <a:srgbClr val="000000"/>
                </a:solidFill>
                <a:latin typeface="Times New Roman" panose="02020603050405020304" pitchFamily="18" charset="0"/>
                <a:cs typeface="Times New Roman" panose="02020603050405020304" pitchFamily="18" charset="0"/>
              </a:rPr>
              <a:t> суперпозиция </a:t>
            </a:r>
            <a:r>
              <a:rPr lang="ru-RU" sz="3400" dirty="0" err="1">
                <a:solidFill>
                  <a:srgbClr val="000000"/>
                </a:solidFill>
                <a:latin typeface="Times New Roman" panose="02020603050405020304" pitchFamily="18" charset="0"/>
                <a:cs typeface="Times New Roman" panose="02020603050405020304" pitchFamily="18" charset="0"/>
              </a:rPr>
              <a:t>принципін</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қолданады</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осылайша</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нәтиже</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толқындардың</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бастапқы</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күйін</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сипаттайтын</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маңызды</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қасиетке</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ие</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болады</a:t>
            </a:r>
            <a:r>
              <a:rPr lang="ru-RU" sz="34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237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Заголовок 1048651"/>
          <p:cNvSpPr>
            <a:spLocks noGrp="1"/>
          </p:cNvSpPr>
          <p:nvPr>
            <p:ph type="title"/>
          </p:nvPr>
        </p:nvSpPr>
        <p:spPr/>
        <p:txBody>
          <a:bodyPr>
            <a:normAutofit fontScale="90000"/>
          </a:bodyPr>
          <a:lstStyle/>
          <a:p>
            <a:pPr algn="ctr"/>
            <a:r>
              <a:rPr lang="ru-RU" dirty="0" err="1">
                <a:latin typeface="Times New Roman" panose="02020603050405020304" pitchFamily="18" charset="0"/>
                <a:cs typeface="Times New Roman" panose="02020603050405020304" pitchFamily="18" charset="0"/>
              </a:rPr>
              <a:t>Мишельсон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интерферометрінде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жолақтардың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2097153" name="Рисунок 2097152"/>
          <p:cNvPicPr>
            <a:picLocks/>
          </p:cNvPicPr>
          <p:nvPr/>
        </p:nvPicPr>
        <p:blipFill>
          <a:blip r:embed="rId2"/>
          <a:stretch>
            <a:fillRect/>
          </a:stretch>
        </p:blipFill>
        <p:spPr>
          <a:xfrm>
            <a:off x="1456109" y="2000746"/>
            <a:ext cx="9897692" cy="3747929"/>
          </a:xfrm>
          <a:prstGeom prst="rect">
            <a:avLst/>
          </a:prstGeom>
        </p:spPr>
      </p:pic>
    </p:spTree>
    <p:extLst>
      <p:ext uri="{BB962C8B-B14F-4D97-AF65-F5344CB8AC3E}">
        <p14:creationId xmlns:p14="http://schemas.microsoft.com/office/powerpoint/2010/main" val="194305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Жоспары:</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514350" indent="-514350">
              <a:buFont typeface="+mj-lt"/>
              <a:buAutoNum type="arabicPeriod"/>
            </a:pPr>
            <a:r>
              <a:rPr lang="kk-KZ" dirty="0" smtClean="0">
                <a:latin typeface="Times New Roman" panose="02020603050405020304" pitchFamily="18" charset="0"/>
                <a:cs typeface="Times New Roman" panose="02020603050405020304" pitchFamily="18" charset="0"/>
              </a:rPr>
              <a:t>Цитологиялық әдіс</a:t>
            </a:r>
          </a:p>
          <a:p>
            <a:pPr marL="514350" indent="-514350">
              <a:buFont typeface="+mj-lt"/>
              <a:buAutoNum type="arabicPeriod"/>
            </a:pPr>
            <a:r>
              <a:rPr lang="kk-KZ" dirty="0">
                <a:latin typeface="Times New Roman" panose="02020603050405020304" pitchFamily="18" charset="0"/>
                <a:cs typeface="Times New Roman" panose="02020603050405020304" pitchFamily="18" charset="0"/>
              </a:rPr>
              <a:t>Гистохимиялық зерттеу </a:t>
            </a:r>
            <a:r>
              <a:rPr lang="kk-KZ" dirty="0" smtClean="0">
                <a:latin typeface="Times New Roman" panose="02020603050405020304" pitchFamily="18" charset="0"/>
                <a:cs typeface="Times New Roman" panose="02020603050405020304" pitchFamily="18" charset="0"/>
              </a:rPr>
              <a:t>әдістері</a:t>
            </a:r>
            <a:endParaRPr lang="kk-KZ"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ru-RU" dirty="0" err="1" smtClean="0">
                <a:latin typeface="Times New Roman" pitchFamily="18" charset="0"/>
                <a:cs typeface="Times New Roman" pitchFamily="18" charset="0"/>
              </a:rPr>
              <a:t>Цитофотометрия</a:t>
            </a:r>
            <a:endParaRPr lang="ru-RU" dirty="0" smtClean="0">
              <a:latin typeface="Times New Roman" pitchFamily="18" charset="0"/>
              <a:cs typeface="Times New Roman" pitchFamily="18" charset="0"/>
            </a:endParaRPr>
          </a:p>
          <a:p>
            <a:pPr marL="514350" indent="-514350">
              <a:buFont typeface="+mj-lt"/>
              <a:buAutoNum type="arabicPeriod"/>
            </a:pPr>
            <a:r>
              <a:rPr lang="ru" dirty="0">
                <a:latin typeface="Times New Roman" panose="02020603050405020304" pitchFamily="18" charset="0"/>
                <a:cs typeface="Times New Roman" panose="02020603050405020304" pitchFamily="18" charset="0"/>
              </a:rPr>
              <a:t>Интерферометрия</a:t>
            </a:r>
            <a:endParaRPr lang="ru-RU" dirty="0" smtClean="0">
              <a:latin typeface="Times New Roman" pitchFamily="18" charset="0"/>
              <a:cs typeface="Times New Roman" pitchFamily="18" charset="0"/>
            </a:endParaRPr>
          </a:p>
          <a:p>
            <a:pPr marL="514350" indent="-514350">
              <a:buFont typeface="+mj-lt"/>
              <a:buAutoNum type="arabicPeriod"/>
            </a:pPr>
            <a:endParaRPr lang="kk-KZ" dirty="0" smtClean="0">
              <a:latin typeface="Times New Roman" panose="02020603050405020304" pitchFamily="18" charset="0"/>
              <a:cs typeface="Times New Roman" panose="02020603050405020304" pitchFamily="18" charset="0"/>
            </a:endParaRPr>
          </a:p>
          <a:p>
            <a:pPr marL="514350" indent="-514350">
              <a:buFont typeface="+mj-lt"/>
              <a:buAutoNum type="arabicPeriod"/>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18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Заголовок 1048652"/>
          <p:cNvSpPr>
            <a:spLocks noGrp="1"/>
          </p:cNvSpPr>
          <p:nvPr>
            <p:ph type="title"/>
          </p:nvPr>
        </p:nvSpPr>
        <p:spPr>
          <a:xfrm>
            <a:off x="923035" y="345117"/>
            <a:ext cx="10515600" cy="2304712"/>
          </a:xfrm>
        </p:spPr>
        <p:txBody>
          <a:bodyPr>
            <a:noAutofit/>
          </a:bodyPr>
          <a:lstStyle/>
          <a:p>
            <a:pPr algn="just"/>
            <a:r>
              <a:rPr lang="ru-RU" sz="3400" b="1" dirty="0" smtClean="0">
                <a:latin typeface="Times New Roman" panose="02020603050405020304" pitchFamily="18" charset="0"/>
                <a:cs typeface="Times New Roman" panose="02020603050405020304" pitchFamily="18" charset="0"/>
              </a:rPr>
              <a:t>Классификация</a:t>
            </a:r>
            <a:br>
              <a:rPr lang="ru-RU" sz="3400" b="1" dirty="0" smtClean="0">
                <a:latin typeface="Times New Roman" panose="02020603050405020304" pitchFamily="18" charset="0"/>
                <a:cs typeface="Times New Roman" panose="02020603050405020304" pitchFamily="18" charset="0"/>
              </a:rPr>
            </a:br>
            <a:r>
              <a:rPr lang="ru-RU" sz="3400" dirty="0">
                <a:latin typeface="Times New Roman" panose="02020603050405020304" pitchFamily="18" charset="0"/>
                <a:cs typeface="Times New Roman" panose="02020603050405020304" pitchFamily="18" charset="0"/>
              </a:rPr>
              <a:t/>
            </a:r>
            <a:br>
              <a:rPr lang="ru-RU" sz="3400" dirty="0">
                <a:latin typeface="Times New Roman" panose="02020603050405020304" pitchFamily="18" charset="0"/>
                <a:cs typeface="Times New Roman" panose="02020603050405020304" pitchFamily="18" charset="0"/>
              </a:rPr>
            </a:br>
            <a:r>
              <a:rPr lang="ru-RU" sz="3100" dirty="0" err="1">
                <a:latin typeface="Times New Roman" panose="02020603050405020304" pitchFamily="18" charset="0"/>
                <a:cs typeface="Times New Roman" panose="02020603050405020304" pitchFamily="18" charset="0"/>
              </a:rPr>
              <a:t>Интерферометрлер</a:t>
            </a:r>
            <a:r>
              <a:rPr lang="ru-RU" sz="3100" dirty="0">
                <a:latin typeface="Times New Roman" panose="02020603050405020304" pitchFamily="18" charset="0"/>
                <a:cs typeface="Times New Roman" panose="02020603050405020304" pitchFamily="18" charset="0"/>
              </a:rPr>
              <a:t> мен </a:t>
            </a:r>
            <a:r>
              <a:rPr lang="ru-RU" sz="3100" dirty="0" err="1">
                <a:latin typeface="Times New Roman" panose="02020603050405020304" pitchFamily="18" charset="0"/>
                <a:cs typeface="Times New Roman" panose="02020603050405020304" pitchFamily="18" charset="0"/>
              </a:rPr>
              <a:t>интерферометриялық</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әдістерді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бірқатар</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критерийлер</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бойынша</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бөлуге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болады</a:t>
            </a:r>
            <a:r>
              <a:rPr lang="ru-RU" sz="3100" dirty="0">
                <a:latin typeface="Times New Roman" panose="02020603050405020304" pitchFamily="18" charset="0"/>
                <a:cs typeface="Times New Roman" panose="02020603050405020304" pitchFamily="18" charset="0"/>
              </a:rPr>
              <a:t>:</a:t>
            </a:r>
            <a:br>
              <a:rPr lang="ru-RU" sz="3100" dirty="0">
                <a:latin typeface="Times New Roman" panose="02020603050405020304" pitchFamily="18" charset="0"/>
                <a:cs typeface="Times New Roman" panose="02020603050405020304" pitchFamily="18" charset="0"/>
              </a:rPr>
            </a:br>
            <a:r>
              <a:rPr lang="ru-RU" sz="3100" dirty="0" err="1">
                <a:latin typeface="Times New Roman" panose="02020603050405020304" pitchFamily="18" charset="0"/>
                <a:cs typeface="Times New Roman" panose="02020603050405020304" pitchFamily="18" charset="0"/>
              </a:rPr>
              <a:t>Гомодинді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немесе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гетеродинді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анықтау</a:t>
            </a:r>
            <a:endParaRPr lang="ru-RU" sz="3100" dirty="0">
              <a:latin typeface="Times New Roman" panose="02020603050405020304" pitchFamily="18" charset="0"/>
              <a:cs typeface="Times New Roman" panose="02020603050405020304" pitchFamily="18" charset="0"/>
            </a:endParaRPr>
          </a:p>
        </p:txBody>
      </p:sp>
      <p:sp>
        <p:nvSpPr>
          <p:cNvPr id="1048654" name="TextBox 1048653"/>
          <p:cNvSpPr txBox="1"/>
          <p:nvPr/>
        </p:nvSpPr>
        <p:spPr>
          <a:xfrm>
            <a:off x="923036" y="2649829"/>
            <a:ext cx="10515600" cy="2554545"/>
          </a:xfrm>
          <a:prstGeom prst="rect">
            <a:avLst/>
          </a:prstGeom>
        </p:spPr>
        <p:txBody>
          <a:bodyPr wrap="square" rtlCol="0">
            <a:spAutoFit/>
          </a:bodyPr>
          <a:lstStyle/>
          <a:p>
            <a:pPr algn="just"/>
            <a:r>
              <a:rPr lang="ru-RU" sz="3200" dirty="0" err="1">
                <a:solidFill>
                  <a:srgbClr val="000000"/>
                </a:solidFill>
                <a:latin typeface="Times New Roman" panose="02020603050405020304" pitchFamily="18" charset="0"/>
                <a:cs typeface="Times New Roman" panose="02020603050405020304" pitchFamily="18" charset="0"/>
              </a:rPr>
              <a:t>Гомодинді</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анықтау</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кезінде</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кедергі</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бір</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толқын</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ұзындығы</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немесе</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тасымалдаушы</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жиілігі</a:t>
            </a:r>
            <a:r>
              <a:rPr lang="ru-RU" sz="3200" dirty="0">
                <a:solidFill>
                  <a:srgbClr val="000000"/>
                </a:solidFill>
                <a:latin typeface="Times New Roman" panose="02020603050405020304" pitchFamily="18" charset="0"/>
                <a:cs typeface="Times New Roman" panose="02020603050405020304" pitchFamily="18" charset="0"/>
              </a:rPr>
              <a:t>) бар </a:t>
            </a:r>
            <a:r>
              <a:rPr lang="ru-RU" sz="3200" dirty="0" err="1">
                <a:solidFill>
                  <a:srgbClr val="000000"/>
                </a:solidFill>
                <a:latin typeface="Times New Roman" panose="02020603050405020304" pitchFamily="18" charset="0"/>
                <a:cs typeface="Times New Roman" panose="02020603050405020304" pitchFamily="18" charset="0"/>
              </a:rPr>
              <a:t>екі</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сәуленің</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арасында</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пайда</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болады</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Екі</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сәуле</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арасындағы</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фазалық</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айырмашылық</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детектордағы</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Жарық</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қарқындылығының</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өзгеруіне</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әкеледі</a:t>
            </a:r>
            <a:r>
              <a:rPr lang="ru-RU" sz="32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207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Заголовок 1048654"/>
          <p:cNvSpPr>
            <a:spLocks noGrp="1"/>
          </p:cNvSpPr>
          <p:nvPr>
            <p:ph type="title"/>
          </p:nvPr>
        </p:nvSpPr>
        <p:spPr/>
        <p:txBody>
          <a:bodyPr/>
          <a:lstStyle/>
          <a:p>
            <a:pPr algn="ctr"/>
            <a:r>
              <a:rPr lang="ru-RU" dirty="0" err="1">
                <a:latin typeface="Times New Roman" panose="02020603050405020304" pitchFamily="18" charset="0"/>
                <a:cs typeface="Times New Roman" panose="02020603050405020304" pitchFamily="18" charset="0"/>
              </a:rPr>
              <a:t>Қос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жалпы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жолдар</a:t>
            </a:r>
            <a:endParaRPr lang="ru-RU" dirty="0">
              <a:latin typeface="Times New Roman" panose="02020603050405020304" pitchFamily="18" charset="0"/>
              <a:cs typeface="Times New Roman" panose="02020603050405020304" pitchFamily="18" charset="0"/>
            </a:endParaRPr>
          </a:p>
        </p:txBody>
      </p:sp>
      <p:pic>
        <p:nvPicPr>
          <p:cNvPr id="2097154" name="Рисунок 2097153"/>
          <p:cNvPicPr>
            <a:picLocks/>
          </p:cNvPicPr>
          <p:nvPr/>
        </p:nvPicPr>
        <p:blipFill>
          <a:blip r:embed="rId2"/>
          <a:stretch>
            <a:fillRect/>
          </a:stretch>
        </p:blipFill>
        <p:spPr>
          <a:xfrm>
            <a:off x="1502228" y="2337181"/>
            <a:ext cx="10066181" cy="3623118"/>
          </a:xfrm>
          <a:prstGeom prst="rect">
            <a:avLst/>
          </a:prstGeom>
        </p:spPr>
      </p:pic>
    </p:spTree>
    <p:extLst>
      <p:ext uri="{BB962C8B-B14F-4D97-AF65-F5344CB8AC3E}">
        <p14:creationId xmlns:p14="http://schemas.microsoft.com/office/powerpoint/2010/main" val="196056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Заголовок 1048655"/>
          <p:cNvSpPr>
            <a:spLocks noGrp="1"/>
          </p:cNvSpPr>
          <p:nvPr>
            <p:ph type="title"/>
          </p:nvPr>
        </p:nvSpPr>
        <p:spPr/>
        <p:txBody>
          <a:bodyPr/>
          <a:lstStyle/>
          <a:p>
            <a:pPr algn="ctr"/>
            <a:r>
              <a:rPr lang="kk" dirty="0">
                <a:latin typeface="Times New Roman" panose="02020603050405020304" pitchFamily="18" charset="0"/>
                <a:cs typeface="Times New Roman" panose="02020603050405020304" pitchFamily="18" charset="0"/>
              </a:rPr>
              <a:t>Физика</a:t>
            </a:r>
            <a:r>
              <a:rPr lang="en-US" altLang="kk" dirty="0">
                <a:latin typeface="Times New Roman" panose="02020603050405020304" pitchFamily="18" charset="0"/>
                <a:cs typeface="Times New Roman" panose="02020603050405020304" pitchFamily="18" charset="0"/>
              </a:rPr>
              <a:t> </a:t>
            </a:r>
            <a:r>
              <a:rPr lang="kk" altLang="kk" dirty="0">
                <a:latin typeface="Times New Roman" panose="02020603050405020304" pitchFamily="18" charset="0"/>
                <a:cs typeface="Times New Roman" panose="02020603050405020304" pitchFamily="18" charset="0"/>
              </a:rPr>
              <a:t>және</a:t>
            </a:r>
            <a:r>
              <a:rPr lang="en-US" altLang="kk" dirty="0">
                <a:latin typeface="Times New Roman" panose="02020603050405020304" pitchFamily="18" charset="0"/>
                <a:cs typeface="Times New Roman" panose="02020603050405020304" pitchFamily="18" charset="0"/>
              </a:rPr>
              <a:t> </a:t>
            </a:r>
            <a:r>
              <a:rPr lang="kk" altLang="kk" dirty="0">
                <a:latin typeface="Times New Roman" panose="02020603050405020304" pitchFamily="18" charset="0"/>
                <a:cs typeface="Times New Roman" panose="02020603050405020304" pitchFamily="18" charset="0"/>
              </a:rPr>
              <a:t>астраномияда</a:t>
            </a:r>
            <a:r>
              <a:rPr lang="en-US" altLang="kk"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1048657" name="TextBox 1048656"/>
          <p:cNvSpPr txBox="1"/>
          <p:nvPr/>
        </p:nvSpPr>
        <p:spPr>
          <a:xfrm>
            <a:off x="948027" y="1963591"/>
            <a:ext cx="10662999" cy="2677656"/>
          </a:xfrm>
          <a:prstGeom prst="rect">
            <a:avLst/>
          </a:prstGeom>
        </p:spPr>
        <p:txBody>
          <a:bodyPr wrap="square" rtlCol="0">
            <a:spAutoFit/>
          </a:bodyPr>
          <a:lstStyle/>
          <a:p>
            <a:pPr algn="just"/>
            <a:r>
              <a:rPr lang="ru-RU" sz="2800" dirty="0" err="1">
                <a:solidFill>
                  <a:srgbClr val="000000"/>
                </a:solidFill>
                <a:latin typeface="Times New Roman" panose="02020603050405020304" pitchFamily="18" charset="0"/>
                <a:cs typeface="Times New Roman" panose="02020603050405020304" pitchFamily="18" charset="0"/>
              </a:rPr>
              <a:t>Физикада</a:t>
            </a:r>
            <a:r>
              <a:rPr lang="ru-RU" sz="2800" dirty="0">
                <a:solidFill>
                  <a:srgbClr val="000000"/>
                </a:solidFill>
                <a:latin typeface="Times New Roman" panose="02020603050405020304" pitchFamily="18" charset="0"/>
                <a:cs typeface="Times New Roman" panose="02020603050405020304" pitchFamily="18" charset="0"/>
              </a:rPr>
              <a:t> 19 </a:t>
            </a:r>
            <a:r>
              <a:rPr lang="ru-RU" sz="2800" dirty="0" err="1">
                <a:solidFill>
                  <a:srgbClr val="000000"/>
                </a:solidFill>
                <a:latin typeface="Times New Roman" panose="02020603050405020304" pitchFamily="18" charset="0"/>
                <a:cs typeface="Times New Roman" panose="02020603050405020304" pitchFamily="18" charset="0"/>
              </a:rPr>
              <a:t>ғасырдың</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аяғындағы</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ең</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маңыздыларының</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бірі</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Мишельсон</a:t>
            </a:r>
            <a:r>
              <a:rPr lang="ru-RU" sz="2800" dirty="0">
                <a:solidFill>
                  <a:srgbClr val="000000"/>
                </a:solidFill>
                <a:latin typeface="Times New Roman" panose="02020603050405020304" pitchFamily="18" charset="0"/>
                <a:cs typeface="Times New Roman" panose="02020603050405020304" pitchFamily="18" charset="0"/>
              </a:rPr>
              <a:t> мен </a:t>
            </a:r>
            <a:r>
              <a:rPr lang="ru-RU" sz="2800" dirty="0" err="1">
                <a:solidFill>
                  <a:srgbClr val="000000"/>
                </a:solidFill>
                <a:latin typeface="Times New Roman" panose="02020603050405020304" pitchFamily="18" charset="0"/>
                <a:cs typeface="Times New Roman" panose="02020603050405020304" pitchFamily="18" charset="0"/>
              </a:rPr>
              <a:t>Морлидің</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әйгілі</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сәтсіз</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эксперименті</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болды</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олар</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арнайы</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салыстырмалылықтың</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дәлелдерін</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ұсынды</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Мишельсон-Морли</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экспериментінің</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қазіргі</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заманғы</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іске</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асырылуы</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айқасқан</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криогендік</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оптикалық</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резонаторлардағы</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соққылардың</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жиілігін</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гетеродинді</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өлшеу</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арқылы</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жүзеге</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асырылады</a:t>
            </a:r>
            <a:r>
              <a:rPr lang="ru-RU"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8373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Заголовок 1048657"/>
          <p:cNvSpPr>
            <a:spLocks noGrp="1"/>
          </p:cNvSpPr>
          <p:nvPr>
            <p:ph type="title"/>
          </p:nvPr>
        </p:nvSpPr>
        <p:spPr/>
        <p:txBody>
          <a:bodyPr>
            <a:normAutofit/>
          </a:bodyPr>
          <a:lstStyle/>
          <a:p>
            <a:pPr algn="ctr"/>
            <a:r>
              <a:rPr lang="ru-RU"/>
              <a:t>Мишельсон-Морли эксперименті криогенді оптикалық резонаторлармен</a:t>
            </a:r>
          </a:p>
        </p:txBody>
      </p:sp>
      <p:pic>
        <p:nvPicPr>
          <p:cNvPr id="2097155" name="Рисунок 2097154"/>
          <p:cNvPicPr>
            <a:picLocks/>
          </p:cNvPicPr>
          <p:nvPr/>
        </p:nvPicPr>
        <p:blipFill>
          <a:blip r:embed="rId2"/>
          <a:stretch>
            <a:fillRect/>
          </a:stretch>
        </p:blipFill>
        <p:spPr>
          <a:xfrm>
            <a:off x="520126" y="2106397"/>
            <a:ext cx="11151749" cy="3906403"/>
          </a:xfrm>
          <a:prstGeom prst="rect">
            <a:avLst/>
          </a:prstGeom>
        </p:spPr>
      </p:pic>
    </p:spTree>
    <p:extLst>
      <p:ext uri="{BB962C8B-B14F-4D97-AF65-F5344CB8AC3E}">
        <p14:creationId xmlns:p14="http://schemas.microsoft.com/office/powerpoint/2010/main" val="222791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Заголовок 1048658"/>
          <p:cNvSpPr>
            <a:spLocks noGrp="1"/>
          </p:cNvSpPr>
          <p:nvPr>
            <p:ph type="title"/>
          </p:nvPr>
        </p:nvSpPr>
        <p:spPr/>
        <p:txBody>
          <a:bodyPr/>
          <a:lstStyle/>
          <a:p>
            <a:pPr algn="ctr"/>
            <a:r>
              <a:rPr lang="kk"/>
              <a:t>Пайдаланылған</a:t>
            </a:r>
            <a:r>
              <a:rPr lang="en-US" altLang="kk"/>
              <a:t> </a:t>
            </a:r>
            <a:r>
              <a:rPr lang="kk" altLang="kk"/>
              <a:t>әдебиеттер</a:t>
            </a:r>
            <a:r>
              <a:rPr lang="en-US" altLang="kk"/>
              <a:t> </a:t>
            </a:r>
            <a:endParaRPr lang="ru-RU"/>
          </a:p>
        </p:txBody>
      </p:sp>
      <p:sp>
        <p:nvSpPr>
          <p:cNvPr id="1048660" name="TextBox 1048659"/>
          <p:cNvSpPr txBox="1"/>
          <p:nvPr/>
        </p:nvSpPr>
        <p:spPr>
          <a:xfrm>
            <a:off x="838201" y="1318259"/>
            <a:ext cx="10829081" cy="4401205"/>
          </a:xfrm>
          <a:prstGeom prst="rect">
            <a:avLst/>
          </a:prstGeom>
        </p:spPr>
        <p:txBody>
          <a:bodyPr wrap="square" rtlCol="0">
            <a:spAutoFit/>
          </a:bodyPr>
          <a:lstStyle/>
          <a:p>
            <a:pPr marL="514350" indent="-514350">
              <a:buFont typeface="+mj-lt"/>
              <a:buAutoNum type="arabicPeriod"/>
            </a:pPr>
            <a:r>
              <a:rPr lang="ru-RU" sz="2800">
                <a:solidFill>
                  <a:srgbClr val="000000"/>
                </a:solidFill>
              </a:rPr>
              <a:t>Bunch, Bryan H; Hellemans, Alexander. The History of Science and Technology (неопр.). — Houghton Mifflin Harcourt (англ.)русск., 2004. — С. 695. — ISBN 978-0-618-22123-3</a:t>
            </a:r>
          </a:p>
          <a:p>
            <a:pPr marL="514350" indent="-514350">
              <a:buFont typeface="+mj-lt"/>
              <a:buAutoNum type="arabicPeriod"/>
            </a:pPr>
            <a:r>
              <a:rPr lang="ru-RU" sz="2800">
                <a:solidFill>
                  <a:srgbClr val="000000"/>
                </a:solidFill>
              </a:rPr>
              <a:t>↑ 1 2 3 4 5 6 7 8 9 10 11 Hariharan, P. Basics of Interferometry (неопр.). — Elsevier Inc., 2007. — ISBN 978-0-12-373589-8</a:t>
            </a:r>
          </a:p>
          <a:p>
            <a:pPr marL="514350" indent="-514350">
              <a:buFont typeface="+mj-lt"/>
              <a:buAutoNum type="arabicPeriod"/>
            </a:pPr>
            <a:r>
              <a:rPr lang="ru-RU" sz="2800">
                <a:solidFill>
                  <a:srgbClr val="000000"/>
                </a:solidFill>
              </a:rPr>
              <a:t>↑ R.; Patel. Widefield two laser interferometry (англ.) // Optics Express (англ.)русск. : journal. — 2014. — Vol. 22, no. 22. — P. 27094—27101. — doi:10.1364/OE.22.027094. — Bibcode: 2014OExpr..2227094P. — PMID 25401860</a:t>
            </a:r>
          </a:p>
        </p:txBody>
      </p:sp>
    </p:spTree>
    <p:extLst>
      <p:ext uri="{BB962C8B-B14F-4D97-AF65-F5344CB8AC3E}">
        <p14:creationId xmlns:p14="http://schemas.microsoft.com/office/powerpoint/2010/main" val="402202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endParaRPr lang="ru-RU"/>
          </a:p>
        </p:txBody>
      </p:sp>
      <p:pic>
        <p:nvPicPr>
          <p:cNvPr id="4" name="Объект 3"/>
          <p:cNvPicPr>
            <a:picLocks noGrp="1" noChangeAspect="1"/>
          </p:cNvPicPr>
          <p:nvPr>
            <p:ph idx="1"/>
          </p:nvPr>
        </p:nvPicPr>
        <p:blipFill>
          <a:blip r:embed="rId2"/>
          <a:stretch>
            <a:fillRect/>
          </a:stretch>
        </p:blipFill>
        <p:spPr>
          <a:xfrm>
            <a:off x="0" y="0"/>
            <a:ext cx="12191999" cy="6858000"/>
          </a:xfrm>
          <a:prstGeom prst="rect">
            <a:avLst/>
          </a:prstGeom>
        </p:spPr>
        <p:style>
          <a:lnRef idx="2">
            <a:schemeClr val="accent2"/>
          </a:lnRef>
          <a:fillRef idx="1">
            <a:schemeClr val="lt1"/>
          </a:fillRef>
          <a:effectRef idx="0">
            <a:schemeClr val="accent2"/>
          </a:effectRef>
          <a:fontRef idx="minor">
            <a:schemeClr val="dk1"/>
          </a:fontRef>
        </p:style>
      </p:pic>
      <p:sp>
        <p:nvSpPr>
          <p:cNvPr id="5" name="TextBox 4"/>
          <p:cNvSpPr txBox="1"/>
          <p:nvPr/>
        </p:nvSpPr>
        <p:spPr>
          <a:xfrm>
            <a:off x="1931831" y="180304"/>
            <a:ext cx="852581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k-KZ" sz="3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Гистологиялық препараттардың сапалы анализі</a:t>
            </a:r>
            <a:endParaRPr lang="ru-RU"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300767" y="2055813"/>
            <a:ext cx="3554568"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k-KZ"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Клеткалар мен ұлпалардың химиялық құрамын зерртеу</a:t>
            </a:r>
            <a:endParaRPr lang="ru-RU"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7521263" y="2055813"/>
            <a:ext cx="3361386"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k-KZ"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Клеткалар мен ұлпалардың метабализмін зерттеу</a:t>
            </a:r>
            <a:endParaRPr lang="ru-RU"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7856113" y="3309870"/>
            <a:ext cx="2730321"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k-KZ" sz="2000" dirty="0" smtClean="0">
                <a:latin typeface="Times New Roman" panose="02020603050405020304" pitchFamily="18" charset="0"/>
                <a:cs typeface="Times New Roman" panose="02020603050405020304" pitchFamily="18" charset="0"/>
              </a:rPr>
              <a:t>Радиоавтография әдісі</a:t>
            </a:r>
            <a:endParaRPr lang="ru-RU"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42613" y="3233860"/>
            <a:ext cx="2671421"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kk-KZ" sz="2000" dirty="0" smtClean="0">
                <a:latin typeface="Times New Roman" panose="02020603050405020304" pitchFamily="18" charset="0"/>
                <a:cs typeface="Times New Roman" panose="02020603050405020304" pitchFamily="18" charset="0"/>
              </a:rPr>
              <a:t>Цитохимиялық әдістер </a:t>
            </a:r>
            <a:endParaRPr lang="ru-RU"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898840" y="3274030"/>
            <a:ext cx="283575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kk-KZ" sz="2000" dirty="0" smtClean="0">
                <a:latin typeface="Times New Roman" panose="02020603050405020304" pitchFamily="18" charset="0"/>
                <a:cs typeface="Times New Roman" panose="02020603050405020304" pitchFamily="18" charset="0"/>
              </a:rPr>
              <a:t>Гистохимиялық әдістер</a:t>
            </a:r>
            <a:endParaRPr lang="ru-RU"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300767" y="4013549"/>
            <a:ext cx="302653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kk-KZ" sz="2000" dirty="0" smtClean="0">
                <a:latin typeface="Times New Roman" panose="02020603050405020304" pitchFamily="18" charset="0"/>
                <a:cs typeface="Times New Roman" panose="02020603050405020304" pitchFamily="18" charset="0"/>
              </a:rPr>
              <a:t>Иммунохимиялық әдістер</a:t>
            </a:r>
            <a:endParaRPr lang="ru-RU"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61700" y="4587542"/>
            <a:ext cx="507427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kk-KZ"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Клеткалар мен ұлпаларда орналасқан химиялық реактивтер мен субстрактарға </a:t>
            </a:r>
            <a:r>
              <a:rPr lang="kk-KZ"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арналған</a:t>
            </a:r>
            <a:r>
              <a:rPr lang="kk-KZ"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ru-RU"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6748530" y="4717228"/>
            <a:ext cx="4250028" cy="756293"/>
          </a:xfrm>
          <a:prstGeom prst="rect">
            <a:avLst/>
          </a:prstGeom>
          <a:noFill/>
        </p:spPr>
        <p:txBody>
          <a:bodyPr wrap="square" rtlCol="0">
            <a:spAutoFit/>
          </a:bodyPr>
          <a:lstStyle/>
          <a:p>
            <a:endParaRPr lang="ru-RU" dirty="0"/>
          </a:p>
        </p:txBody>
      </p:sp>
      <p:sp>
        <p:nvSpPr>
          <p:cNvPr id="15" name="TextBox 14"/>
          <p:cNvSpPr txBox="1"/>
          <p:nvPr/>
        </p:nvSpPr>
        <p:spPr>
          <a:xfrm>
            <a:off x="2537137" y="5948764"/>
            <a:ext cx="707050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k-KZ" sz="2800" dirty="0" smtClean="0">
                <a:latin typeface="Times New Roman" panose="02020603050405020304" pitchFamily="18" charset="0"/>
                <a:cs typeface="Times New Roman" panose="02020603050405020304" pitchFamily="18" charset="0"/>
              </a:rPr>
              <a:t>                  Микроскопияға шолу</a:t>
            </a:r>
            <a:endParaRPr lang="ru-RU"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479177" y="4717228"/>
            <a:ext cx="506838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kk-KZ"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Клеткалар мен ұлпалардың изотоптарына арналған.</a:t>
            </a:r>
            <a:endParaRPr lang="ru-RU"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98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70306547"/>
              </p:ext>
            </p:extLst>
          </p:nvPr>
        </p:nvGraphicFramePr>
        <p:xfrm>
          <a:off x="0" y="141668"/>
          <a:ext cx="12192000" cy="6716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718" t="20655" r="2382" b="31639"/>
          <a:stretch/>
        </p:blipFill>
        <p:spPr bwMode="auto">
          <a:xfrm>
            <a:off x="6890157" y="4513277"/>
            <a:ext cx="5301843" cy="199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529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9970" y="575664"/>
            <a:ext cx="5252206" cy="5195962"/>
          </a:xfrm>
          <a:solidFill>
            <a:schemeClr val="accent3">
              <a:lumMod val="20000"/>
              <a:lumOff val="80000"/>
            </a:schemeClr>
          </a:solidFill>
        </p:spPr>
        <p:txBody>
          <a:bodyPr>
            <a:normAutofit/>
          </a:bodyPr>
          <a:lstStyle/>
          <a:p>
            <a:r>
              <a:rPr lang="kk-KZ" sz="2000" dirty="0" smtClean="0">
                <a:latin typeface="Times New Roman" panose="02020603050405020304" pitchFamily="18" charset="0"/>
                <a:cs typeface="Times New Roman" panose="02020603050405020304" pitchFamily="18" charset="0"/>
              </a:rPr>
              <a:t>Зерттеудің цито-және гистохимиялық әдістері бірқатар принциптерге негізделген.</a:t>
            </a:r>
          </a:p>
          <a:p>
            <a:r>
              <a:rPr lang="kk-KZ" sz="2000" dirty="0" smtClean="0">
                <a:latin typeface="Times New Roman" panose="02020603050405020304" pitchFamily="18" charset="0"/>
                <a:cs typeface="Times New Roman" panose="02020603050405020304" pitchFamily="18" charset="0"/>
              </a:rPr>
              <a:t>1. Селективті бояу, онда жасушаішілік заттың белгілі бір химиялық топтары бояумен әрекеттеседі.</a:t>
            </a:r>
          </a:p>
          <a:p>
            <a:r>
              <a:rPr lang="kk-KZ" sz="2000" dirty="0" smtClean="0">
                <a:latin typeface="Times New Roman" panose="02020603050405020304" pitchFamily="18" charset="0"/>
                <a:cs typeface="Times New Roman" panose="02020603050405020304" pitchFamily="18" charset="0"/>
              </a:rPr>
              <a:t>2. Жасуша құрылымын сипаттайтын белгілі бір субстратта бояғыштың селективті еруі.</a:t>
            </a:r>
          </a:p>
          <a:p>
            <a:r>
              <a:rPr lang="kk-KZ" sz="2000" dirty="0" smtClean="0">
                <a:latin typeface="Times New Roman" panose="02020603050405020304" pitchFamily="18" charset="0"/>
                <a:cs typeface="Times New Roman" panose="02020603050405020304" pitchFamily="18" charset="0"/>
              </a:rPr>
              <a:t>3. Бояғышпен өзара әрекеттесе алмайтын кейбір белсенді емес химиялық қосылыстарды белсенді күйге аудару.</a:t>
            </a:r>
          </a:p>
          <a:p>
            <a:r>
              <a:rPr lang="kk-KZ" sz="2000" dirty="0" smtClean="0">
                <a:latin typeface="Times New Roman" panose="02020603050405020304" pitchFamily="18" charset="0"/>
                <a:cs typeface="Times New Roman" panose="02020603050405020304" pitchFamily="18" charset="0"/>
              </a:rPr>
              <a:t>4. Аралық реакциялар арқылы боялмаған өнімді алу, содан кейін оны боялғанға ауыстыру.</a:t>
            </a:r>
            <a:endParaRPr lang="kk-KZ" sz="2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478"/>
          <a:stretch/>
        </p:blipFill>
        <p:spPr bwMode="auto">
          <a:xfrm>
            <a:off x="5537944" y="1106059"/>
            <a:ext cx="6584148" cy="426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93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8655" y="175620"/>
            <a:ext cx="10948361" cy="791032"/>
          </a:xfrm>
        </p:spPr>
        <p:txBody>
          <a:bodyPr/>
          <a:lstStyle/>
          <a:p>
            <a:r>
              <a:rPr lang="kk-KZ"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Лейкемия клеткаларының цитохимиясы</a:t>
            </a:r>
            <a:endPar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9645" y="1291905"/>
            <a:ext cx="6545870" cy="49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16766262"/>
              </p:ext>
            </p:extLst>
          </p:nvPr>
        </p:nvGraphicFramePr>
        <p:xfrm>
          <a:off x="0" y="0"/>
          <a:ext cx="12192000" cy="6684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28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4771" y="338999"/>
            <a:ext cx="10515600" cy="1325563"/>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kk-KZ" sz="6000" i="1" dirty="0" smtClean="0">
                <a:latin typeface="Times New Roman" pitchFamily="18" charset="0"/>
                <a:cs typeface="Times New Roman" pitchFamily="18" charset="0"/>
              </a:rPr>
              <a:t>Авторадиография әдісі</a:t>
            </a:r>
            <a:endParaRPr lang="ru-RU" sz="6000" i="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854926" y="1870772"/>
            <a:ext cx="9026434" cy="4895787"/>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https://ds04.infourok.ru/uploads/ex/091a/00124511-ab58320a/img0.jpg"/>
          <p:cNvPicPr>
            <a:picLocks noChangeAspect="1" noChangeArrowheads="1"/>
          </p:cNvPicPr>
          <p:nvPr/>
        </p:nvPicPr>
        <p:blipFill>
          <a:blip r:embed="rId2"/>
          <a:srcRect/>
          <a:stretch>
            <a:fillRect/>
          </a:stretch>
        </p:blipFill>
        <p:spPr bwMode="auto">
          <a:xfrm>
            <a:off x="393560" y="365125"/>
            <a:ext cx="11404879" cy="607059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TotalTime>
  <Words>630</Words>
  <Application>Microsoft Office PowerPoint</Application>
  <PresentationFormat>Широкоэкранный</PresentationFormat>
  <Paragraphs>54</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Calibri Light</vt:lpstr>
      <vt:lpstr>Times New Roman</vt:lpstr>
      <vt:lpstr>Тема Office</vt:lpstr>
      <vt:lpstr>Презентация PowerPoint</vt:lpstr>
      <vt:lpstr>Жоспары:</vt:lpstr>
      <vt:lpstr>Презентация PowerPoint</vt:lpstr>
      <vt:lpstr>Презентация PowerPoint</vt:lpstr>
      <vt:lpstr>Презентация PowerPoint</vt:lpstr>
      <vt:lpstr>Лейкемия клеткаларының цитохимиясы</vt:lpstr>
      <vt:lpstr>Презентация PowerPoint</vt:lpstr>
      <vt:lpstr>Авторадиография әдісі</vt:lpstr>
      <vt:lpstr>Презентация PowerPoint</vt:lpstr>
      <vt:lpstr>Гистохимиялық зерттеу әдістері.  Әр түрлі химиялық заттарды және олардың метаболизмының өнімдерінің оқшау бөліктерін зерттейтін гистологиялық әдіс болып табылады. Ферменттердің гистохимиялық зерттеу әдісінің негізгі мақсаты оларды оқшаулау, ал биохимиялық әдісте олардың активтілік дәрежесін зерттеу. Ферменттердің оқшаулануын тек гистохимиялық әдіспен тексеруге болады. </vt:lpstr>
      <vt:lpstr>Гистохимиялық әдістер клетканың, ұлпаның құрамындағы химиялық заттардың мөлшерін, саласын тексеруге мүмкіндік береді. Бұл әдіс химиялық реакциялар арқылы клеткалар мен ұлпалардың құрамындағы қосылыстарды тексеріп отырады.  Қазіргі кездерде қолданылып жүрген тәсілдер арқылы клетканың құрамдары белоктарды, нуклеин қышқылдарын ферменттерді анықтауға болады.</vt:lpstr>
      <vt:lpstr>Гистохимиялық әдістер мұздатылған кесінділерді бояу кезінде жиі қолданылады, алайда парафинді кесінділердіде бояуға пайдалануға болады. Соңғы жылдары гистохимиялық тәсілдердіэлектрондық микроскопиялық әдіспен бірге жүргізу болашағы мол жаңа бағыттық – электрондық гистохимияның дамуына әкеліп соқты</vt:lpstr>
      <vt:lpstr>Презентация PowerPoint</vt:lpstr>
      <vt:lpstr>Презентация PowerPoint</vt:lpstr>
      <vt:lpstr>Презентация PowerPoint</vt:lpstr>
      <vt:lpstr>Интерферометрия </vt:lpstr>
      <vt:lpstr>Презентация PowerPoint</vt:lpstr>
      <vt:lpstr>Негізгі принциптері </vt:lpstr>
      <vt:lpstr>Мишельсон интерферометрінде жолақтардың пайда болуы. </vt:lpstr>
      <vt:lpstr>Классификация  Интерферометрлер мен интерферометриялық әдістерді бірқатар критерийлер бойынша бөлуге болады: Гомодинді немесе гетеродинді анықтау</vt:lpstr>
      <vt:lpstr>Қос және жалпы оптикалық жолдар</vt:lpstr>
      <vt:lpstr>Физика және астраномияда </vt:lpstr>
      <vt:lpstr>Мишельсон-Морли эксперименті криогенді оптикалық резонаторлармен</vt:lpstr>
      <vt:lpstr>Пайдаланылған әдебиеттер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Ұлпалар мен клеткаларды цито- және гистохимиялық әдістер арқылы зертттеу. Радиоавтография әдісі.</dc:title>
  <dc:creator>kjgk</dc:creator>
  <cp:lastModifiedBy>Symbat</cp:lastModifiedBy>
  <cp:revision>25</cp:revision>
  <dcterms:created xsi:type="dcterms:W3CDTF">2015-09-30T06:12:53Z</dcterms:created>
  <dcterms:modified xsi:type="dcterms:W3CDTF">2021-09-14T05:42:56Z</dcterms:modified>
</cp:coreProperties>
</file>